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52"/>
  </p:notesMasterIdLst>
  <p:sldIdLst>
    <p:sldId id="256" r:id="rId3"/>
    <p:sldId id="257" r:id="rId4"/>
    <p:sldId id="258" r:id="rId5"/>
    <p:sldId id="260" r:id="rId6"/>
    <p:sldId id="307" r:id="rId7"/>
    <p:sldId id="269" r:id="rId8"/>
    <p:sldId id="315" r:id="rId9"/>
    <p:sldId id="308" r:id="rId10"/>
    <p:sldId id="312" r:id="rId11"/>
    <p:sldId id="314" r:id="rId12"/>
    <p:sldId id="318" r:id="rId13"/>
    <p:sldId id="329" r:id="rId14"/>
    <p:sldId id="317" r:id="rId15"/>
    <p:sldId id="316" r:id="rId16"/>
    <p:sldId id="310" r:id="rId17"/>
    <p:sldId id="309" r:id="rId18"/>
    <p:sldId id="320" r:id="rId19"/>
    <p:sldId id="324" r:id="rId20"/>
    <p:sldId id="357" r:id="rId21"/>
    <p:sldId id="327" r:id="rId22"/>
    <p:sldId id="328" r:id="rId23"/>
    <p:sldId id="330" r:id="rId24"/>
    <p:sldId id="355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53" r:id="rId42"/>
    <p:sldId id="348" r:id="rId43"/>
    <p:sldId id="350" r:id="rId44"/>
    <p:sldId id="349" r:id="rId45"/>
    <p:sldId id="351" r:id="rId46"/>
    <p:sldId id="352" r:id="rId47"/>
    <p:sldId id="273" r:id="rId48"/>
    <p:sldId id="331" r:id="rId49"/>
    <p:sldId id="356" r:id="rId50"/>
    <p:sldId id="283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Lucida Sans Unicode" panose="020B0602030504020204" pitchFamily="34" charset="0"/>
      <p:regular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Open Sans Light" panose="020B030603050402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orient="horz" pos="454">
          <p15:clr>
            <a:srgbClr val="9AA0A6"/>
          </p15:clr>
        </p15:guide>
        <p15:guide id="3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iyuX2Nw3M3hRIRITtiU7pJZGQA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FF9900"/>
    <a:srgbClr val="FFFFDD"/>
    <a:srgbClr val="66FF66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51" autoAdjust="0"/>
  </p:normalViewPr>
  <p:slideViewPr>
    <p:cSldViewPr snapToGrid="0">
      <p:cViewPr varScale="1">
        <p:scale>
          <a:sx n="82" d="100"/>
          <a:sy n="82" d="100"/>
        </p:scale>
        <p:origin x="134" y="58"/>
      </p:cViewPr>
      <p:guideLst>
        <p:guide orient="horz" pos="4320"/>
        <p:guide orient="horz" pos="454"/>
        <p:guide pos="3840"/>
      </p:guideLst>
    </p:cSldViewPr>
  </p:slideViewPr>
  <p:outlineViewPr>
    <p:cViewPr>
      <p:scale>
        <a:sx n="33" d="100"/>
        <a:sy n="33" d="100"/>
      </p:scale>
      <p:origin x="0" y="-49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4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42D4F-88C8-42AE-AEFE-B6AE233BA077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034C3E50-B820-4898-9E13-DA2206BFE9A4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EMPATIA</a:t>
          </a:r>
        </a:p>
      </dgm:t>
    </dgm:pt>
    <dgm:pt modelId="{4B528707-5055-4AB8-A0CA-CD5ABD753DF4}" type="parTrans" cxnId="{9E1E3E91-3542-4B4E-97FF-EC4AE31E1333}">
      <dgm:prSet/>
      <dgm:spPr/>
      <dgm:t>
        <a:bodyPr/>
        <a:lstStyle/>
        <a:p>
          <a:endParaRPr lang="it-IT" sz="1100"/>
        </a:p>
      </dgm:t>
    </dgm:pt>
    <dgm:pt modelId="{3CFBB56E-4150-4207-9411-34822E2EB20F}" type="sibTrans" cxnId="{9E1E3E91-3542-4B4E-97FF-EC4AE31E1333}">
      <dgm:prSet custT="1"/>
      <dgm:spPr/>
      <dgm:t>
        <a:bodyPr/>
        <a:lstStyle/>
        <a:p>
          <a:endParaRPr lang="it-IT"/>
        </a:p>
      </dgm:t>
    </dgm:pt>
    <dgm:pt modelId="{575B3904-AD0D-4641-9896-A23E7DE746E7}">
      <dgm:prSet phldrT="[Testo]" custT="1"/>
      <dgm:spPr>
        <a:solidFill>
          <a:srgbClr val="FFFF99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CONSAPEVOLEZZA DI SÈ</a:t>
          </a:r>
        </a:p>
      </dgm:t>
    </dgm:pt>
    <dgm:pt modelId="{A845E1E6-31A4-4004-BBF0-DF0B51207D6E}" type="parTrans" cxnId="{4476C037-B011-4099-A786-C44A490A3E5B}">
      <dgm:prSet/>
      <dgm:spPr/>
      <dgm:t>
        <a:bodyPr/>
        <a:lstStyle/>
        <a:p>
          <a:endParaRPr lang="it-IT" sz="1100"/>
        </a:p>
      </dgm:t>
    </dgm:pt>
    <dgm:pt modelId="{4AE76248-B9FF-442E-AA99-E91ECAAA27E4}" type="sibTrans" cxnId="{4476C037-B011-4099-A786-C44A490A3E5B}">
      <dgm:prSet custT="1"/>
      <dgm:spPr>
        <a:solidFill>
          <a:srgbClr val="FFFFDD"/>
        </a:solidFill>
      </dgm:spPr>
      <dgm:t>
        <a:bodyPr/>
        <a:lstStyle/>
        <a:p>
          <a:endParaRPr lang="it-IT"/>
        </a:p>
      </dgm:t>
    </dgm:pt>
    <dgm:pt modelId="{027A4298-3AE9-458E-B779-1A610FD6028B}">
      <dgm:prSet phldrT="[Testo]" custT="1"/>
      <dgm:spPr>
        <a:solidFill>
          <a:srgbClr val="FF9900"/>
        </a:solidFill>
      </dgm:spPr>
      <dgm:t>
        <a:bodyPr/>
        <a:lstStyle/>
        <a:p>
          <a:r>
            <a:rPr lang="it-IT" sz="1100" b="1">
              <a:solidFill>
                <a:srgbClr val="376092"/>
              </a:solidFill>
            </a:rPr>
            <a:t>GESTIONE DELLO STRESS</a:t>
          </a:r>
          <a:endParaRPr lang="it-IT" sz="1100" b="1" dirty="0">
            <a:solidFill>
              <a:srgbClr val="376092"/>
            </a:solidFill>
          </a:endParaRPr>
        </a:p>
      </dgm:t>
    </dgm:pt>
    <dgm:pt modelId="{65485F6C-107A-4BBD-98AA-8E337F564AAB}" type="parTrans" cxnId="{35C282D7-341D-46DE-900B-02700A76CA66}">
      <dgm:prSet/>
      <dgm:spPr/>
      <dgm:t>
        <a:bodyPr/>
        <a:lstStyle/>
        <a:p>
          <a:endParaRPr lang="it-IT" sz="1100"/>
        </a:p>
      </dgm:t>
    </dgm:pt>
    <dgm:pt modelId="{6A252E7D-CF67-4E28-AD71-2D4E71F5C684}" type="sibTrans" cxnId="{35C282D7-341D-46DE-900B-02700A76CA66}">
      <dgm:prSet custT="1"/>
      <dgm:spPr/>
      <dgm:t>
        <a:bodyPr/>
        <a:lstStyle/>
        <a:p>
          <a:endParaRPr lang="it-IT"/>
        </a:p>
      </dgm:t>
    </dgm:pt>
    <dgm:pt modelId="{BE2765DE-FE62-4F1F-A8CA-8B05DE9CC4BB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PENSIERO CREATIVO</a:t>
          </a:r>
        </a:p>
      </dgm:t>
    </dgm:pt>
    <dgm:pt modelId="{1DB44DCD-5541-45C6-B0D5-4F55A72059E5}" type="parTrans" cxnId="{6B12BDC8-73B5-4518-96D7-1454813FA95D}">
      <dgm:prSet/>
      <dgm:spPr/>
      <dgm:t>
        <a:bodyPr/>
        <a:lstStyle/>
        <a:p>
          <a:endParaRPr lang="it-IT" sz="1100"/>
        </a:p>
      </dgm:t>
    </dgm:pt>
    <dgm:pt modelId="{FC23360A-1C7E-4817-AB56-9613B0A88B08}" type="sibTrans" cxnId="{6B12BDC8-73B5-4518-96D7-1454813FA95D}">
      <dgm:prSet custT="1"/>
      <dgm:spPr/>
      <dgm:t>
        <a:bodyPr/>
        <a:lstStyle/>
        <a:p>
          <a:endParaRPr lang="it-IT"/>
        </a:p>
      </dgm:t>
    </dgm:pt>
    <dgm:pt modelId="{56C24BA7-3B4E-4994-9CBC-8E138323AAC2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PRENDERE DECISIONI</a:t>
          </a:r>
        </a:p>
      </dgm:t>
    </dgm:pt>
    <dgm:pt modelId="{5C10FF97-ACC9-423A-8B8B-216005EF4E45}" type="parTrans" cxnId="{9E47B25A-144E-4972-87D7-07AF49D76633}">
      <dgm:prSet/>
      <dgm:spPr/>
      <dgm:t>
        <a:bodyPr/>
        <a:lstStyle/>
        <a:p>
          <a:endParaRPr lang="it-IT" sz="1100"/>
        </a:p>
      </dgm:t>
    </dgm:pt>
    <dgm:pt modelId="{AE605089-776B-4883-BA6B-5E2DE217FFB1}" type="sibTrans" cxnId="{9E47B25A-144E-4972-87D7-07AF49D76633}">
      <dgm:prSet custT="1"/>
      <dgm:spPr/>
      <dgm:t>
        <a:bodyPr/>
        <a:lstStyle/>
        <a:p>
          <a:endParaRPr lang="it-IT"/>
        </a:p>
      </dgm:t>
    </dgm:pt>
    <dgm:pt modelId="{8E471848-DF90-4C1E-AECF-95AB80A58FBE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GESTIONE DELLE EMOZIONI</a:t>
          </a:r>
        </a:p>
      </dgm:t>
    </dgm:pt>
    <dgm:pt modelId="{3851DB2E-68D1-48F0-BF68-751AEB5BCE77}" type="parTrans" cxnId="{DAAEDFFB-5545-4FB4-AFA7-59984F2598B2}">
      <dgm:prSet/>
      <dgm:spPr/>
      <dgm:t>
        <a:bodyPr/>
        <a:lstStyle/>
        <a:p>
          <a:endParaRPr lang="it-IT"/>
        </a:p>
      </dgm:t>
    </dgm:pt>
    <dgm:pt modelId="{CD4F9F08-3C04-4906-9770-49B161A58BF9}" type="sibTrans" cxnId="{DAAEDFFB-5545-4FB4-AFA7-59984F2598B2}">
      <dgm:prSet/>
      <dgm:spPr/>
      <dgm:t>
        <a:bodyPr/>
        <a:lstStyle/>
        <a:p>
          <a:endParaRPr lang="it-IT"/>
        </a:p>
      </dgm:t>
    </dgm:pt>
    <dgm:pt modelId="{73E526E6-6193-405A-9B76-E9A5E1596235}">
      <dgm:prSet phldrT="[Testo]" custT="1"/>
      <dgm:spPr>
        <a:solidFill>
          <a:srgbClr val="66FF66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COMUNICAZIONE EFFICACE</a:t>
          </a:r>
        </a:p>
      </dgm:t>
    </dgm:pt>
    <dgm:pt modelId="{C80BB666-9677-43D7-A77E-A1020EA5E9A7}" type="parTrans" cxnId="{8692EC66-9432-4DF8-86FF-9F7AB3875921}">
      <dgm:prSet/>
      <dgm:spPr/>
      <dgm:t>
        <a:bodyPr/>
        <a:lstStyle/>
        <a:p>
          <a:endParaRPr lang="it-IT"/>
        </a:p>
      </dgm:t>
    </dgm:pt>
    <dgm:pt modelId="{BD013FA4-A8BF-449E-870D-3B1DECCF0C60}" type="sibTrans" cxnId="{8692EC66-9432-4DF8-86FF-9F7AB3875921}">
      <dgm:prSet/>
      <dgm:spPr/>
      <dgm:t>
        <a:bodyPr/>
        <a:lstStyle/>
        <a:p>
          <a:endParaRPr lang="it-IT"/>
        </a:p>
      </dgm:t>
    </dgm:pt>
    <dgm:pt modelId="{54AF50C8-7930-4CFB-8506-4521B7090148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RELAZIONI EFFICACI</a:t>
          </a:r>
        </a:p>
      </dgm:t>
    </dgm:pt>
    <dgm:pt modelId="{02AB7D1F-F82A-4AC3-BC2B-F4A32E73DC7B}" type="parTrans" cxnId="{76D26581-A258-4333-924F-D3C93267DDB7}">
      <dgm:prSet/>
      <dgm:spPr/>
      <dgm:t>
        <a:bodyPr/>
        <a:lstStyle/>
        <a:p>
          <a:endParaRPr lang="it-IT"/>
        </a:p>
      </dgm:t>
    </dgm:pt>
    <dgm:pt modelId="{7C28F92D-2BAD-40B7-89D3-2517B505DF9A}" type="sibTrans" cxnId="{76D26581-A258-4333-924F-D3C93267DDB7}">
      <dgm:prSet/>
      <dgm:spPr/>
      <dgm:t>
        <a:bodyPr/>
        <a:lstStyle/>
        <a:p>
          <a:endParaRPr lang="it-IT"/>
        </a:p>
      </dgm:t>
    </dgm:pt>
    <dgm:pt modelId="{AD68B610-C6C1-4C63-8386-305C024DDBE2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PENSIERO CRITICO</a:t>
          </a:r>
        </a:p>
      </dgm:t>
    </dgm:pt>
    <dgm:pt modelId="{7348EE79-6427-486D-8C67-434225E20DCD}" type="parTrans" cxnId="{726B6F10-E09D-4DF0-B203-18A12550E2F0}">
      <dgm:prSet/>
      <dgm:spPr/>
      <dgm:t>
        <a:bodyPr/>
        <a:lstStyle/>
        <a:p>
          <a:endParaRPr lang="it-IT"/>
        </a:p>
      </dgm:t>
    </dgm:pt>
    <dgm:pt modelId="{98A652AF-F596-4F2B-A881-C6A226DCBDE8}" type="sibTrans" cxnId="{726B6F10-E09D-4DF0-B203-18A12550E2F0}">
      <dgm:prSet/>
      <dgm:spPr/>
      <dgm:t>
        <a:bodyPr/>
        <a:lstStyle/>
        <a:p>
          <a:endParaRPr lang="it-IT"/>
        </a:p>
      </dgm:t>
    </dgm:pt>
    <dgm:pt modelId="{E0B7D83D-6BF5-4C34-8A5F-C60B2BC5190D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PROBLEM SOLVING</a:t>
          </a:r>
        </a:p>
      </dgm:t>
    </dgm:pt>
    <dgm:pt modelId="{0C734102-CC2F-4CC0-90EA-171EA21F6CF2}" type="parTrans" cxnId="{5E531FBF-F2A6-4392-B69A-131E35BDF6C2}">
      <dgm:prSet/>
      <dgm:spPr/>
      <dgm:t>
        <a:bodyPr/>
        <a:lstStyle/>
        <a:p>
          <a:endParaRPr lang="it-IT"/>
        </a:p>
      </dgm:t>
    </dgm:pt>
    <dgm:pt modelId="{7F31D6B2-5674-4B9F-AE74-266F898ABDD9}" type="sibTrans" cxnId="{5E531FBF-F2A6-4392-B69A-131E35BDF6C2}">
      <dgm:prSet/>
      <dgm:spPr/>
      <dgm:t>
        <a:bodyPr/>
        <a:lstStyle/>
        <a:p>
          <a:endParaRPr lang="it-IT"/>
        </a:p>
      </dgm:t>
    </dgm:pt>
    <dgm:pt modelId="{CCFC178D-8E6D-4E10-97CA-43CB2D604601}" type="pres">
      <dgm:prSet presAssocID="{1CE42D4F-88C8-42AE-AEFE-B6AE233BA077}" presName="Name0" presStyleCnt="0">
        <dgm:presLayoutVars>
          <dgm:dir/>
          <dgm:resizeHandles val="exact"/>
        </dgm:presLayoutVars>
      </dgm:prSet>
      <dgm:spPr/>
    </dgm:pt>
    <dgm:pt modelId="{3DF96A64-E719-459C-833B-1A1B06F563C1}" type="pres">
      <dgm:prSet presAssocID="{1CE42D4F-88C8-42AE-AEFE-B6AE233BA077}" presName="cycle" presStyleCnt="0"/>
      <dgm:spPr/>
    </dgm:pt>
    <dgm:pt modelId="{27C53B93-63B8-4E6A-BF9C-07F635C718F1}" type="pres">
      <dgm:prSet presAssocID="{575B3904-AD0D-4641-9896-A23E7DE746E7}" presName="nodeFirstNode" presStyleLbl="node1" presStyleIdx="0" presStyleCnt="10" custScaleX="110003" custRadScaleRad="100032" custRadScaleInc="4450">
        <dgm:presLayoutVars>
          <dgm:bulletEnabled val="1"/>
        </dgm:presLayoutVars>
      </dgm:prSet>
      <dgm:spPr/>
    </dgm:pt>
    <dgm:pt modelId="{48DFCE6A-F2B5-46AD-BAAD-133374AA2D4E}" type="pres">
      <dgm:prSet presAssocID="{4AE76248-B9FF-442E-AA99-E91ECAAA27E4}" presName="sibTransFirstNode" presStyleLbl="bgShp" presStyleIdx="0" presStyleCnt="1"/>
      <dgm:spPr/>
    </dgm:pt>
    <dgm:pt modelId="{45505EFE-3583-4EDC-9361-25A99DC41007}" type="pres">
      <dgm:prSet presAssocID="{8E471848-DF90-4C1E-AECF-95AB80A58FBE}" presName="nodeFollowingNodes" presStyleLbl="node1" presStyleIdx="1" presStyleCnt="10" custRadScaleRad="113999" custRadScaleInc="24833">
        <dgm:presLayoutVars>
          <dgm:bulletEnabled val="1"/>
        </dgm:presLayoutVars>
      </dgm:prSet>
      <dgm:spPr/>
    </dgm:pt>
    <dgm:pt modelId="{BBA2AB95-C5E2-4848-8667-536387027971}" type="pres">
      <dgm:prSet presAssocID="{027A4298-3AE9-458E-B779-1A610FD6028B}" presName="nodeFollowingNodes" presStyleLbl="node1" presStyleIdx="2" presStyleCnt="10">
        <dgm:presLayoutVars>
          <dgm:bulletEnabled val="1"/>
        </dgm:presLayoutVars>
      </dgm:prSet>
      <dgm:spPr/>
    </dgm:pt>
    <dgm:pt modelId="{EEA9CAED-7B1D-4CA1-8230-FAA959FF7DF6}" type="pres">
      <dgm:prSet presAssocID="{034C3E50-B820-4898-9E13-DA2206BFE9A4}" presName="nodeFollowingNodes" presStyleLbl="node1" presStyleIdx="3" presStyleCnt="10">
        <dgm:presLayoutVars>
          <dgm:bulletEnabled val="1"/>
        </dgm:presLayoutVars>
      </dgm:prSet>
      <dgm:spPr/>
    </dgm:pt>
    <dgm:pt modelId="{D6420BC0-444B-4C8A-979B-1B4D37C4703D}" type="pres">
      <dgm:prSet presAssocID="{73E526E6-6193-405A-9B76-E9A5E1596235}" presName="nodeFollowingNodes" presStyleLbl="node1" presStyleIdx="4" presStyleCnt="10" custRadScaleRad="100711" custRadScaleInc="-22312">
        <dgm:presLayoutVars>
          <dgm:bulletEnabled val="1"/>
        </dgm:presLayoutVars>
      </dgm:prSet>
      <dgm:spPr/>
    </dgm:pt>
    <dgm:pt modelId="{94A84EEA-590F-47A5-A7B5-0F6FA151CE0C}" type="pres">
      <dgm:prSet presAssocID="{54AF50C8-7930-4CFB-8506-4521B7090148}" presName="nodeFollowingNodes" presStyleLbl="node1" presStyleIdx="5" presStyleCnt="10" custRadScaleRad="98914" custRadScaleInc="-16125">
        <dgm:presLayoutVars>
          <dgm:bulletEnabled val="1"/>
        </dgm:presLayoutVars>
      </dgm:prSet>
      <dgm:spPr/>
    </dgm:pt>
    <dgm:pt modelId="{195857A1-6FDB-4E4B-A15C-8EBC9D0D34DD}" type="pres">
      <dgm:prSet presAssocID="{BE2765DE-FE62-4F1F-A8CA-8B05DE9CC4BB}" presName="nodeFollowingNodes" presStyleLbl="node1" presStyleIdx="6" presStyleCnt="10" custRadScaleRad="97021" custRadScaleInc="29367">
        <dgm:presLayoutVars>
          <dgm:bulletEnabled val="1"/>
        </dgm:presLayoutVars>
      </dgm:prSet>
      <dgm:spPr/>
    </dgm:pt>
    <dgm:pt modelId="{096D2F03-3E38-4204-8EBE-FA1B6EC19E67}" type="pres">
      <dgm:prSet presAssocID="{AD68B610-C6C1-4C63-8386-305C024DDBE2}" presName="nodeFollowingNodes" presStyleLbl="node1" presStyleIdx="7" presStyleCnt="10" custRadScaleRad="97448" custRadScaleInc="16533">
        <dgm:presLayoutVars>
          <dgm:bulletEnabled val="1"/>
        </dgm:presLayoutVars>
      </dgm:prSet>
      <dgm:spPr/>
    </dgm:pt>
    <dgm:pt modelId="{D8CF4545-5656-40D6-B1BC-D9064F392681}" type="pres">
      <dgm:prSet presAssocID="{56C24BA7-3B4E-4994-9CBC-8E138323AAC2}" presName="nodeFollowingNodes" presStyleLbl="node1" presStyleIdx="8" presStyleCnt="10">
        <dgm:presLayoutVars>
          <dgm:bulletEnabled val="1"/>
        </dgm:presLayoutVars>
      </dgm:prSet>
      <dgm:spPr/>
    </dgm:pt>
    <dgm:pt modelId="{F3D3FD4B-D50A-44B5-B681-E6212B7ADEB3}" type="pres">
      <dgm:prSet presAssocID="{E0B7D83D-6BF5-4C34-8A5F-C60B2BC5190D}" presName="nodeFollowingNodes" presStyleLbl="node1" presStyleIdx="9" presStyleCnt="10" custRadScaleRad="100703" custRadScaleInc="-18429">
        <dgm:presLayoutVars>
          <dgm:bulletEnabled val="1"/>
        </dgm:presLayoutVars>
      </dgm:prSet>
      <dgm:spPr/>
    </dgm:pt>
  </dgm:ptLst>
  <dgm:cxnLst>
    <dgm:cxn modelId="{74EED80A-A124-4E60-8D52-5A1BCB797AAE}" type="presOf" srcId="{8E471848-DF90-4C1E-AECF-95AB80A58FBE}" destId="{45505EFE-3583-4EDC-9361-25A99DC41007}" srcOrd="0" destOrd="0" presId="urn:microsoft.com/office/officeart/2005/8/layout/cycle3"/>
    <dgm:cxn modelId="{27D8AE0B-5618-4ABF-B15E-CA757B9F3939}" type="presOf" srcId="{AD68B610-C6C1-4C63-8386-305C024DDBE2}" destId="{096D2F03-3E38-4204-8EBE-FA1B6EC19E67}" srcOrd="0" destOrd="0" presId="urn:microsoft.com/office/officeart/2005/8/layout/cycle3"/>
    <dgm:cxn modelId="{726B6F10-E09D-4DF0-B203-18A12550E2F0}" srcId="{1CE42D4F-88C8-42AE-AEFE-B6AE233BA077}" destId="{AD68B610-C6C1-4C63-8386-305C024DDBE2}" srcOrd="7" destOrd="0" parTransId="{7348EE79-6427-486D-8C67-434225E20DCD}" sibTransId="{98A652AF-F596-4F2B-A881-C6A226DCBDE8}"/>
    <dgm:cxn modelId="{E2018526-932E-4221-91A1-25A2CDF7BFBC}" type="presOf" srcId="{BE2765DE-FE62-4F1F-A8CA-8B05DE9CC4BB}" destId="{195857A1-6FDB-4E4B-A15C-8EBC9D0D34DD}" srcOrd="0" destOrd="0" presId="urn:microsoft.com/office/officeart/2005/8/layout/cycle3"/>
    <dgm:cxn modelId="{CEC7EB2C-8447-4822-896B-47B9E838CAD3}" type="presOf" srcId="{027A4298-3AE9-458E-B779-1A610FD6028B}" destId="{BBA2AB95-C5E2-4848-8667-536387027971}" srcOrd="0" destOrd="0" presId="urn:microsoft.com/office/officeart/2005/8/layout/cycle3"/>
    <dgm:cxn modelId="{4476C037-B011-4099-A786-C44A490A3E5B}" srcId="{1CE42D4F-88C8-42AE-AEFE-B6AE233BA077}" destId="{575B3904-AD0D-4641-9896-A23E7DE746E7}" srcOrd="0" destOrd="0" parTransId="{A845E1E6-31A4-4004-BBF0-DF0B51207D6E}" sibTransId="{4AE76248-B9FF-442E-AA99-E91ECAAA27E4}"/>
    <dgm:cxn modelId="{8692EC66-9432-4DF8-86FF-9F7AB3875921}" srcId="{1CE42D4F-88C8-42AE-AEFE-B6AE233BA077}" destId="{73E526E6-6193-405A-9B76-E9A5E1596235}" srcOrd="4" destOrd="0" parTransId="{C80BB666-9677-43D7-A77E-A1020EA5E9A7}" sibTransId="{BD013FA4-A8BF-449E-870D-3B1DECCF0C60}"/>
    <dgm:cxn modelId="{C38FDE79-63BB-47C4-AAE7-165CA27451FD}" type="presOf" srcId="{1CE42D4F-88C8-42AE-AEFE-B6AE233BA077}" destId="{CCFC178D-8E6D-4E10-97CA-43CB2D604601}" srcOrd="0" destOrd="0" presId="urn:microsoft.com/office/officeart/2005/8/layout/cycle3"/>
    <dgm:cxn modelId="{9E47B25A-144E-4972-87D7-07AF49D76633}" srcId="{1CE42D4F-88C8-42AE-AEFE-B6AE233BA077}" destId="{56C24BA7-3B4E-4994-9CBC-8E138323AAC2}" srcOrd="8" destOrd="0" parTransId="{5C10FF97-ACC9-423A-8B8B-216005EF4E45}" sibTransId="{AE605089-776B-4883-BA6B-5E2DE217FFB1}"/>
    <dgm:cxn modelId="{0C10F17B-30B8-4C0B-BEB1-DB174ED92495}" type="presOf" srcId="{56C24BA7-3B4E-4994-9CBC-8E138323AAC2}" destId="{D8CF4545-5656-40D6-B1BC-D9064F392681}" srcOrd="0" destOrd="0" presId="urn:microsoft.com/office/officeart/2005/8/layout/cycle3"/>
    <dgm:cxn modelId="{76D26581-A258-4333-924F-D3C93267DDB7}" srcId="{1CE42D4F-88C8-42AE-AEFE-B6AE233BA077}" destId="{54AF50C8-7930-4CFB-8506-4521B7090148}" srcOrd="5" destOrd="0" parTransId="{02AB7D1F-F82A-4AC3-BC2B-F4A32E73DC7B}" sibTransId="{7C28F92D-2BAD-40B7-89D3-2517B505DF9A}"/>
    <dgm:cxn modelId="{9E1E3E91-3542-4B4E-97FF-EC4AE31E1333}" srcId="{1CE42D4F-88C8-42AE-AEFE-B6AE233BA077}" destId="{034C3E50-B820-4898-9E13-DA2206BFE9A4}" srcOrd="3" destOrd="0" parTransId="{4B528707-5055-4AB8-A0CA-CD5ABD753DF4}" sibTransId="{3CFBB56E-4150-4207-9411-34822E2EB20F}"/>
    <dgm:cxn modelId="{5E531FBF-F2A6-4392-B69A-131E35BDF6C2}" srcId="{1CE42D4F-88C8-42AE-AEFE-B6AE233BA077}" destId="{E0B7D83D-6BF5-4C34-8A5F-C60B2BC5190D}" srcOrd="9" destOrd="0" parTransId="{0C734102-CC2F-4CC0-90EA-171EA21F6CF2}" sibTransId="{7F31D6B2-5674-4B9F-AE74-266F898ABDD9}"/>
    <dgm:cxn modelId="{41212EC8-D747-45A1-BD06-2FF9924FF4ED}" type="presOf" srcId="{575B3904-AD0D-4641-9896-A23E7DE746E7}" destId="{27C53B93-63B8-4E6A-BF9C-07F635C718F1}" srcOrd="0" destOrd="0" presId="urn:microsoft.com/office/officeart/2005/8/layout/cycle3"/>
    <dgm:cxn modelId="{6B12BDC8-73B5-4518-96D7-1454813FA95D}" srcId="{1CE42D4F-88C8-42AE-AEFE-B6AE233BA077}" destId="{BE2765DE-FE62-4F1F-A8CA-8B05DE9CC4BB}" srcOrd="6" destOrd="0" parTransId="{1DB44DCD-5541-45C6-B0D5-4F55A72059E5}" sibTransId="{FC23360A-1C7E-4817-AB56-9613B0A88B08}"/>
    <dgm:cxn modelId="{0679DECB-3764-4A70-B9F2-AB25B3FF70A2}" type="presOf" srcId="{54AF50C8-7930-4CFB-8506-4521B7090148}" destId="{94A84EEA-590F-47A5-A7B5-0F6FA151CE0C}" srcOrd="0" destOrd="0" presId="urn:microsoft.com/office/officeart/2005/8/layout/cycle3"/>
    <dgm:cxn modelId="{DC64E5CE-82D1-4B61-85D1-DD1EAD33BB83}" type="presOf" srcId="{4AE76248-B9FF-442E-AA99-E91ECAAA27E4}" destId="{48DFCE6A-F2B5-46AD-BAAD-133374AA2D4E}" srcOrd="0" destOrd="0" presId="urn:microsoft.com/office/officeart/2005/8/layout/cycle3"/>
    <dgm:cxn modelId="{35C282D7-341D-46DE-900B-02700A76CA66}" srcId="{1CE42D4F-88C8-42AE-AEFE-B6AE233BA077}" destId="{027A4298-3AE9-458E-B779-1A610FD6028B}" srcOrd="2" destOrd="0" parTransId="{65485F6C-107A-4BBD-98AA-8E337F564AAB}" sibTransId="{6A252E7D-CF67-4E28-AD71-2D4E71F5C684}"/>
    <dgm:cxn modelId="{E3C22DDC-7AA9-476E-B3D3-7802461F3088}" type="presOf" srcId="{73E526E6-6193-405A-9B76-E9A5E1596235}" destId="{D6420BC0-444B-4C8A-979B-1B4D37C4703D}" srcOrd="0" destOrd="0" presId="urn:microsoft.com/office/officeart/2005/8/layout/cycle3"/>
    <dgm:cxn modelId="{3FBE06E7-6DB7-438D-84A2-1DDFCC3794EC}" type="presOf" srcId="{034C3E50-B820-4898-9E13-DA2206BFE9A4}" destId="{EEA9CAED-7B1D-4CA1-8230-FAA959FF7DF6}" srcOrd="0" destOrd="0" presId="urn:microsoft.com/office/officeart/2005/8/layout/cycle3"/>
    <dgm:cxn modelId="{20DA18EB-9633-44A1-AC9D-9138B63BD924}" type="presOf" srcId="{E0B7D83D-6BF5-4C34-8A5F-C60B2BC5190D}" destId="{F3D3FD4B-D50A-44B5-B681-E6212B7ADEB3}" srcOrd="0" destOrd="0" presId="urn:microsoft.com/office/officeart/2005/8/layout/cycle3"/>
    <dgm:cxn modelId="{DAAEDFFB-5545-4FB4-AFA7-59984F2598B2}" srcId="{1CE42D4F-88C8-42AE-AEFE-B6AE233BA077}" destId="{8E471848-DF90-4C1E-AECF-95AB80A58FBE}" srcOrd="1" destOrd="0" parTransId="{3851DB2E-68D1-48F0-BF68-751AEB5BCE77}" sibTransId="{CD4F9F08-3C04-4906-9770-49B161A58BF9}"/>
    <dgm:cxn modelId="{9C65C5C0-63CE-4FE0-9CB5-A0F8DE505C5A}" type="presParOf" srcId="{CCFC178D-8E6D-4E10-97CA-43CB2D604601}" destId="{3DF96A64-E719-459C-833B-1A1B06F563C1}" srcOrd="0" destOrd="0" presId="urn:microsoft.com/office/officeart/2005/8/layout/cycle3"/>
    <dgm:cxn modelId="{2980E51F-D718-42A0-BC4A-3FA63DD7FE26}" type="presParOf" srcId="{3DF96A64-E719-459C-833B-1A1B06F563C1}" destId="{27C53B93-63B8-4E6A-BF9C-07F635C718F1}" srcOrd="0" destOrd="0" presId="urn:microsoft.com/office/officeart/2005/8/layout/cycle3"/>
    <dgm:cxn modelId="{D88BE370-8B35-4CBF-B87D-9A474BBAA6F0}" type="presParOf" srcId="{3DF96A64-E719-459C-833B-1A1B06F563C1}" destId="{48DFCE6A-F2B5-46AD-BAAD-133374AA2D4E}" srcOrd="1" destOrd="0" presId="urn:microsoft.com/office/officeart/2005/8/layout/cycle3"/>
    <dgm:cxn modelId="{EA6308B0-0CD1-4533-B61E-437A0F28787E}" type="presParOf" srcId="{3DF96A64-E719-459C-833B-1A1B06F563C1}" destId="{45505EFE-3583-4EDC-9361-25A99DC41007}" srcOrd="2" destOrd="0" presId="urn:microsoft.com/office/officeart/2005/8/layout/cycle3"/>
    <dgm:cxn modelId="{56C4A12D-AF0D-4CC1-B196-06E65D06A582}" type="presParOf" srcId="{3DF96A64-E719-459C-833B-1A1B06F563C1}" destId="{BBA2AB95-C5E2-4848-8667-536387027971}" srcOrd="3" destOrd="0" presId="urn:microsoft.com/office/officeart/2005/8/layout/cycle3"/>
    <dgm:cxn modelId="{F11D9CFA-9F62-40DA-B0AA-476A1A94A9ED}" type="presParOf" srcId="{3DF96A64-E719-459C-833B-1A1B06F563C1}" destId="{EEA9CAED-7B1D-4CA1-8230-FAA959FF7DF6}" srcOrd="4" destOrd="0" presId="urn:microsoft.com/office/officeart/2005/8/layout/cycle3"/>
    <dgm:cxn modelId="{7DF14DCA-420E-4E75-8BE4-C16CDCB69F79}" type="presParOf" srcId="{3DF96A64-E719-459C-833B-1A1B06F563C1}" destId="{D6420BC0-444B-4C8A-979B-1B4D37C4703D}" srcOrd="5" destOrd="0" presId="urn:microsoft.com/office/officeart/2005/8/layout/cycle3"/>
    <dgm:cxn modelId="{3A8F0E0D-A795-4261-907B-F24D4F45CB7B}" type="presParOf" srcId="{3DF96A64-E719-459C-833B-1A1B06F563C1}" destId="{94A84EEA-590F-47A5-A7B5-0F6FA151CE0C}" srcOrd="6" destOrd="0" presId="urn:microsoft.com/office/officeart/2005/8/layout/cycle3"/>
    <dgm:cxn modelId="{E02C907B-E940-4303-A0DC-8180EBDCF096}" type="presParOf" srcId="{3DF96A64-E719-459C-833B-1A1B06F563C1}" destId="{195857A1-6FDB-4E4B-A15C-8EBC9D0D34DD}" srcOrd="7" destOrd="0" presId="urn:microsoft.com/office/officeart/2005/8/layout/cycle3"/>
    <dgm:cxn modelId="{D2F89BF3-C04D-45DC-9DDD-F5A8E41F2A6A}" type="presParOf" srcId="{3DF96A64-E719-459C-833B-1A1B06F563C1}" destId="{096D2F03-3E38-4204-8EBE-FA1B6EC19E67}" srcOrd="8" destOrd="0" presId="urn:microsoft.com/office/officeart/2005/8/layout/cycle3"/>
    <dgm:cxn modelId="{2486709C-C5AF-4AD3-AEB7-C23B47A81028}" type="presParOf" srcId="{3DF96A64-E719-459C-833B-1A1B06F563C1}" destId="{D8CF4545-5656-40D6-B1BC-D9064F392681}" srcOrd="9" destOrd="0" presId="urn:microsoft.com/office/officeart/2005/8/layout/cycle3"/>
    <dgm:cxn modelId="{B307D3AC-F679-4E86-81DA-B2019A1F348D}" type="presParOf" srcId="{3DF96A64-E719-459C-833B-1A1B06F563C1}" destId="{F3D3FD4B-D50A-44B5-B681-E6212B7ADEB3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42D4F-88C8-42AE-AEFE-B6AE233BA077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034C3E50-B820-4898-9E13-DA2206BFE9A4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EMPATIA</a:t>
          </a:r>
        </a:p>
      </dgm:t>
    </dgm:pt>
    <dgm:pt modelId="{4B528707-5055-4AB8-A0CA-CD5ABD753DF4}" type="parTrans" cxnId="{9E1E3E91-3542-4B4E-97FF-EC4AE31E1333}">
      <dgm:prSet/>
      <dgm:spPr/>
      <dgm:t>
        <a:bodyPr/>
        <a:lstStyle/>
        <a:p>
          <a:endParaRPr lang="it-IT" sz="1100"/>
        </a:p>
      </dgm:t>
    </dgm:pt>
    <dgm:pt modelId="{3CFBB56E-4150-4207-9411-34822E2EB20F}" type="sibTrans" cxnId="{9E1E3E91-3542-4B4E-97FF-EC4AE31E1333}">
      <dgm:prSet custT="1"/>
      <dgm:spPr/>
      <dgm:t>
        <a:bodyPr/>
        <a:lstStyle/>
        <a:p>
          <a:endParaRPr lang="it-IT"/>
        </a:p>
      </dgm:t>
    </dgm:pt>
    <dgm:pt modelId="{575B3904-AD0D-4641-9896-A23E7DE746E7}">
      <dgm:prSet phldrT="[Testo]" custT="1"/>
      <dgm:spPr>
        <a:solidFill>
          <a:srgbClr val="FFFF99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CONSAPEVOLEZZA DI SÈ</a:t>
          </a:r>
        </a:p>
      </dgm:t>
    </dgm:pt>
    <dgm:pt modelId="{A845E1E6-31A4-4004-BBF0-DF0B51207D6E}" type="parTrans" cxnId="{4476C037-B011-4099-A786-C44A490A3E5B}">
      <dgm:prSet/>
      <dgm:spPr/>
      <dgm:t>
        <a:bodyPr/>
        <a:lstStyle/>
        <a:p>
          <a:endParaRPr lang="it-IT" sz="1100"/>
        </a:p>
      </dgm:t>
    </dgm:pt>
    <dgm:pt modelId="{4AE76248-B9FF-442E-AA99-E91ECAAA27E4}" type="sibTrans" cxnId="{4476C037-B011-4099-A786-C44A490A3E5B}">
      <dgm:prSet custT="1"/>
      <dgm:spPr>
        <a:solidFill>
          <a:srgbClr val="FFFFDD"/>
        </a:solidFill>
      </dgm:spPr>
      <dgm:t>
        <a:bodyPr/>
        <a:lstStyle/>
        <a:p>
          <a:endParaRPr lang="it-IT"/>
        </a:p>
      </dgm:t>
    </dgm:pt>
    <dgm:pt modelId="{027A4298-3AE9-458E-B779-1A610FD6028B}">
      <dgm:prSet phldrT="[Testo]" custT="1"/>
      <dgm:spPr>
        <a:solidFill>
          <a:srgbClr val="FF9900"/>
        </a:solidFill>
      </dgm:spPr>
      <dgm:t>
        <a:bodyPr/>
        <a:lstStyle/>
        <a:p>
          <a:r>
            <a:rPr lang="it-IT" sz="1100" b="1">
              <a:solidFill>
                <a:srgbClr val="376092"/>
              </a:solidFill>
            </a:rPr>
            <a:t>GESTIONE DELLO STRESS</a:t>
          </a:r>
          <a:endParaRPr lang="it-IT" sz="1100" b="1" dirty="0">
            <a:solidFill>
              <a:srgbClr val="376092"/>
            </a:solidFill>
          </a:endParaRPr>
        </a:p>
      </dgm:t>
    </dgm:pt>
    <dgm:pt modelId="{65485F6C-107A-4BBD-98AA-8E337F564AAB}" type="parTrans" cxnId="{35C282D7-341D-46DE-900B-02700A76CA66}">
      <dgm:prSet/>
      <dgm:spPr/>
      <dgm:t>
        <a:bodyPr/>
        <a:lstStyle/>
        <a:p>
          <a:endParaRPr lang="it-IT" sz="1100"/>
        </a:p>
      </dgm:t>
    </dgm:pt>
    <dgm:pt modelId="{6A252E7D-CF67-4E28-AD71-2D4E71F5C684}" type="sibTrans" cxnId="{35C282D7-341D-46DE-900B-02700A76CA66}">
      <dgm:prSet custT="1"/>
      <dgm:spPr/>
      <dgm:t>
        <a:bodyPr/>
        <a:lstStyle/>
        <a:p>
          <a:endParaRPr lang="it-IT"/>
        </a:p>
      </dgm:t>
    </dgm:pt>
    <dgm:pt modelId="{BE2765DE-FE62-4F1F-A8CA-8B05DE9CC4BB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PENSIERO CREATIVO</a:t>
          </a:r>
        </a:p>
      </dgm:t>
    </dgm:pt>
    <dgm:pt modelId="{1DB44DCD-5541-45C6-B0D5-4F55A72059E5}" type="parTrans" cxnId="{6B12BDC8-73B5-4518-96D7-1454813FA95D}">
      <dgm:prSet/>
      <dgm:spPr/>
      <dgm:t>
        <a:bodyPr/>
        <a:lstStyle/>
        <a:p>
          <a:endParaRPr lang="it-IT" sz="1100"/>
        </a:p>
      </dgm:t>
    </dgm:pt>
    <dgm:pt modelId="{FC23360A-1C7E-4817-AB56-9613B0A88B08}" type="sibTrans" cxnId="{6B12BDC8-73B5-4518-96D7-1454813FA95D}">
      <dgm:prSet custT="1"/>
      <dgm:spPr/>
      <dgm:t>
        <a:bodyPr/>
        <a:lstStyle/>
        <a:p>
          <a:endParaRPr lang="it-IT"/>
        </a:p>
      </dgm:t>
    </dgm:pt>
    <dgm:pt modelId="{56C24BA7-3B4E-4994-9CBC-8E138323AAC2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PRENDERE DECISIONI</a:t>
          </a:r>
        </a:p>
      </dgm:t>
    </dgm:pt>
    <dgm:pt modelId="{5C10FF97-ACC9-423A-8B8B-216005EF4E45}" type="parTrans" cxnId="{9E47B25A-144E-4972-87D7-07AF49D76633}">
      <dgm:prSet/>
      <dgm:spPr/>
      <dgm:t>
        <a:bodyPr/>
        <a:lstStyle/>
        <a:p>
          <a:endParaRPr lang="it-IT" sz="1100"/>
        </a:p>
      </dgm:t>
    </dgm:pt>
    <dgm:pt modelId="{AE605089-776B-4883-BA6B-5E2DE217FFB1}" type="sibTrans" cxnId="{9E47B25A-144E-4972-87D7-07AF49D76633}">
      <dgm:prSet custT="1"/>
      <dgm:spPr/>
      <dgm:t>
        <a:bodyPr/>
        <a:lstStyle/>
        <a:p>
          <a:endParaRPr lang="it-IT"/>
        </a:p>
      </dgm:t>
    </dgm:pt>
    <dgm:pt modelId="{8E471848-DF90-4C1E-AECF-95AB80A58FBE}">
      <dgm:prSet phldrT="[Testo]" custT="1"/>
      <dgm:spPr>
        <a:solidFill>
          <a:srgbClr val="FFFF00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GESTIONE DELLE EMOZIONI</a:t>
          </a:r>
        </a:p>
      </dgm:t>
    </dgm:pt>
    <dgm:pt modelId="{3851DB2E-68D1-48F0-BF68-751AEB5BCE77}" type="parTrans" cxnId="{DAAEDFFB-5545-4FB4-AFA7-59984F2598B2}">
      <dgm:prSet/>
      <dgm:spPr/>
      <dgm:t>
        <a:bodyPr/>
        <a:lstStyle/>
        <a:p>
          <a:endParaRPr lang="it-IT"/>
        </a:p>
      </dgm:t>
    </dgm:pt>
    <dgm:pt modelId="{CD4F9F08-3C04-4906-9770-49B161A58BF9}" type="sibTrans" cxnId="{DAAEDFFB-5545-4FB4-AFA7-59984F2598B2}">
      <dgm:prSet/>
      <dgm:spPr/>
      <dgm:t>
        <a:bodyPr/>
        <a:lstStyle/>
        <a:p>
          <a:endParaRPr lang="it-IT"/>
        </a:p>
      </dgm:t>
    </dgm:pt>
    <dgm:pt modelId="{73E526E6-6193-405A-9B76-E9A5E1596235}">
      <dgm:prSet phldrT="[Testo]" custT="1"/>
      <dgm:spPr>
        <a:solidFill>
          <a:srgbClr val="66FF66"/>
        </a:solidFill>
      </dgm:spPr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COMUNICAZIONE EFFICACE</a:t>
          </a:r>
        </a:p>
      </dgm:t>
    </dgm:pt>
    <dgm:pt modelId="{C80BB666-9677-43D7-A77E-A1020EA5E9A7}" type="parTrans" cxnId="{8692EC66-9432-4DF8-86FF-9F7AB3875921}">
      <dgm:prSet/>
      <dgm:spPr/>
      <dgm:t>
        <a:bodyPr/>
        <a:lstStyle/>
        <a:p>
          <a:endParaRPr lang="it-IT"/>
        </a:p>
      </dgm:t>
    </dgm:pt>
    <dgm:pt modelId="{BD013FA4-A8BF-449E-870D-3B1DECCF0C60}" type="sibTrans" cxnId="{8692EC66-9432-4DF8-86FF-9F7AB3875921}">
      <dgm:prSet/>
      <dgm:spPr/>
      <dgm:t>
        <a:bodyPr/>
        <a:lstStyle/>
        <a:p>
          <a:endParaRPr lang="it-IT"/>
        </a:p>
      </dgm:t>
    </dgm:pt>
    <dgm:pt modelId="{54AF50C8-7930-4CFB-8506-4521B7090148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RELAZIONI EFFICACI</a:t>
          </a:r>
        </a:p>
      </dgm:t>
    </dgm:pt>
    <dgm:pt modelId="{02AB7D1F-F82A-4AC3-BC2B-F4A32E73DC7B}" type="parTrans" cxnId="{76D26581-A258-4333-924F-D3C93267DDB7}">
      <dgm:prSet/>
      <dgm:spPr/>
      <dgm:t>
        <a:bodyPr/>
        <a:lstStyle/>
        <a:p>
          <a:endParaRPr lang="it-IT"/>
        </a:p>
      </dgm:t>
    </dgm:pt>
    <dgm:pt modelId="{7C28F92D-2BAD-40B7-89D3-2517B505DF9A}" type="sibTrans" cxnId="{76D26581-A258-4333-924F-D3C93267DDB7}">
      <dgm:prSet/>
      <dgm:spPr/>
      <dgm:t>
        <a:bodyPr/>
        <a:lstStyle/>
        <a:p>
          <a:endParaRPr lang="it-IT"/>
        </a:p>
      </dgm:t>
    </dgm:pt>
    <dgm:pt modelId="{AD68B610-C6C1-4C63-8386-305C024DDBE2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PENSIERO CRITICO</a:t>
          </a:r>
        </a:p>
      </dgm:t>
    </dgm:pt>
    <dgm:pt modelId="{7348EE79-6427-486D-8C67-434225E20DCD}" type="parTrans" cxnId="{726B6F10-E09D-4DF0-B203-18A12550E2F0}">
      <dgm:prSet/>
      <dgm:spPr/>
      <dgm:t>
        <a:bodyPr/>
        <a:lstStyle/>
        <a:p>
          <a:endParaRPr lang="it-IT"/>
        </a:p>
      </dgm:t>
    </dgm:pt>
    <dgm:pt modelId="{98A652AF-F596-4F2B-A881-C6A226DCBDE8}" type="sibTrans" cxnId="{726B6F10-E09D-4DF0-B203-18A12550E2F0}">
      <dgm:prSet/>
      <dgm:spPr/>
      <dgm:t>
        <a:bodyPr/>
        <a:lstStyle/>
        <a:p>
          <a:endParaRPr lang="it-IT"/>
        </a:p>
      </dgm:t>
    </dgm:pt>
    <dgm:pt modelId="{E0B7D83D-6BF5-4C34-8A5F-C60B2BC5190D}">
      <dgm:prSet phldrT="[Testo]" custT="1"/>
      <dgm:spPr/>
      <dgm:t>
        <a:bodyPr/>
        <a:lstStyle/>
        <a:p>
          <a:r>
            <a:rPr lang="it-IT" sz="1100" b="1" dirty="0">
              <a:solidFill>
                <a:srgbClr val="376092"/>
              </a:solidFill>
            </a:rPr>
            <a:t>PROBLEM SOLVING</a:t>
          </a:r>
        </a:p>
      </dgm:t>
    </dgm:pt>
    <dgm:pt modelId="{0C734102-CC2F-4CC0-90EA-171EA21F6CF2}" type="parTrans" cxnId="{5E531FBF-F2A6-4392-B69A-131E35BDF6C2}">
      <dgm:prSet/>
      <dgm:spPr/>
      <dgm:t>
        <a:bodyPr/>
        <a:lstStyle/>
        <a:p>
          <a:endParaRPr lang="it-IT"/>
        </a:p>
      </dgm:t>
    </dgm:pt>
    <dgm:pt modelId="{7F31D6B2-5674-4B9F-AE74-266F898ABDD9}" type="sibTrans" cxnId="{5E531FBF-F2A6-4392-B69A-131E35BDF6C2}">
      <dgm:prSet/>
      <dgm:spPr/>
      <dgm:t>
        <a:bodyPr/>
        <a:lstStyle/>
        <a:p>
          <a:endParaRPr lang="it-IT"/>
        </a:p>
      </dgm:t>
    </dgm:pt>
    <dgm:pt modelId="{CCFC178D-8E6D-4E10-97CA-43CB2D604601}" type="pres">
      <dgm:prSet presAssocID="{1CE42D4F-88C8-42AE-AEFE-B6AE233BA077}" presName="Name0" presStyleCnt="0">
        <dgm:presLayoutVars>
          <dgm:dir/>
          <dgm:resizeHandles val="exact"/>
        </dgm:presLayoutVars>
      </dgm:prSet>
      <dgm:spPr/>
    </dgm:pt>
    <dgm:pt modelId="{3DF96A64-E719-459C-833B-1A1B06F563C1}" type="pres">
      <dgm:prSet presAssocID="{1CE42D4F-88C8-42AE-AEFE-B6AE233BA077}" presName="cycle" presStyleCnt="0"/>
      <dgm:spPr/>
    </dgm:pt>
    <dgm:pt modelId="{27C53B93-63B8-4E6A-BF9C-07F635C718F1}" type="pres">
      <dgm:prSet presAssocID="{575B3904-AD0D-4641-9896-A23E7DE746E7}" presName="nodeFirstNode" presStyleLbl="node1" presStyleIdx="0" presStyleCnt="10" custScaleX="110003" custRadScaleRad="100032" custRadScaleInc="4450">
        <dgm:presLayoutVars>
          <dgm:bulletEnabled val="1"/>
        </dgm:presLayoutVars>
      </dgm:prSet>
      <dgm:spPr/>
    </dgm:pt>
    <dgm:pt modelId="{48DFCE6A-F2B5-46AD-BAAD-133374AA2D4E}" type="pres">
      <dgm:prSet presAssocID="{4AE76248-B9FF-442E-AA99-E91ECAAA27E4}" presName="sibTransFirstNode" presStyleLbl="bgShp" presStyleIdx="0" presStyleCnt="1"/>
      <dgm:spPr/>
    </dgm:pt>
    <dgm:pt modelId="{45505EFE-3583-4EDC-9361-25A99DC41007}" type="pres">
      <dgm:prSet presAssocID="{8E471848-DF90-4C1E-AECF-95AB80A58FBE}" presName="nodeFollowingNodes" presStyleLbl="node1" presStyleIdx="1" presStyleCnt="10" custRadScaleRad="113999" custRadScaleInc="24833">
        <dgm:presLayoutVars>
          <dgm:bulletEnabled val="1"/>
        </dgm:presLayoutVars>
      </dgm:prSet>
      <dgm:spPr/>
    </dgm:pt>
    <dgm:pt modelId="{BBA2AB95-C5E2-4848-8667-536387027971}" type="pres">
      <dgm:prSet presAssocID="{027A4298-3AE9-458E-B779-1A610FD6028B}" presName="nodeFollowingNodes" presStyleLbl="node1" presStyleIdx="2" presStyleCnt="10">
        <dgm:presLayoutVars>
          <dgm:bulletEnabled val="1"/>
        </dgm:presLayoutVars>
      </dgm:prSet>
      <dgm:spPr/>
    </dgm:pt>
    <dgm:pt modelId="{EEA9CAED-7B1D-4CA1-8230-FAA959FF7DF6}" type="pres">
      <dgm:prSet presAssocID="{034C3E50-B820-4898-9E13-DA2206BFE9A4}" presName="nodeFollowingNodes" presStyleLbl="node1" presStyleIdx="3" presStyleCnt="10">
        <dgm:presLayoutVars>
          <dgm:bulletEnabled val="1"/>
        </dgm:presLayoutVars>
      </dgm:prSet>
      <dgm:spPr/>
    </dgm:pt>
    <dgm:pt modelId="{D6420BC0-444B-4C8A-979B-1B4D37C4703D}" type="pres">
      <dgm:prSet presAssocID="{73E526E6-6193-405A-9B76-E9A5E1596235}" presName="nodeFollowingNodes" presStyleLbl="node1" presStyleIdx="4" presStyleCnt="10" custRadScaleRad="100711" custRadScaleInc="-22312">
        <dgm:presLayoutVars>
          <dgm:bulletEnabled val="1"/>
        </dgm:presLayoutVars>
      </dgm:prSet>
      <dgm:spPr/>
    </dgm:pt>
    <dgm:pt modelId="{94A84EEA-590F-47A5-A7B5-0F6FA151CE0C}" type="pres">
      <dgm:prSet presAssocID="{54AF50C8-7930-4CFB-8506-4521B7090148}" presName="nodeFollowingNodes" presStyleLbl="node1" presStyleIdx="5" presStyleCnt="10" custRadScaleRad="98914" custRadScaleInc="-16125">
        <dgm:presLayoutVars>
          <dgm:bulletEnabled val="1"/>
        </dgm:presLayoutVars>
      </dgm:prSet>
      <dgm:spPr/>
    </dgm:pt>
    <dgm:pt modelId="{195857A1-6FDB-4E4B-A15C-8EBC9D0D34DD}" type="pres">
      <dgm:prSet presAssocID="{BE2765DE-FE62-4F1F-A8CA-8B05DE9CC4BB}" presName="nodeFollowingNodes" presStyleLbl="node1" presStyleIdx="6" presStyleCnt="10" custRadScaleRad="97021" custRadScaleInc="29367">
        <dgm:presLayoutVars>
          <dgm:bulletEnabled val="1"/>
        </dgm:presLayoutVars>
      </dgm:prSet>
      <dgm:spPr/>
    </dgm:pt>
    <dgm:pt modelId="{096D2F03-3E38-4204-8EBE-FA1B6EC19E67}" type="pres">
      <dgm:prSet presAssocID="{AD68B610-C6C1-4C63-8386-305C024DDBE2}" presName="nodeFollowingNodes" presStyleLbl="node1" presStyleIdx="7" presStyleCnt="10" custRadScaleRad="97448" custRadScaleInc="16533">
        <dgm:presLayoutVars>
          <dgm:bulletEnabled val="1"/>
        </dgm:presLayoutVars>
      </dgm:prSet>
      <dgm:spPr/>
    </dgm:pt>
    <dgm:pt modelId="{D8CF4545-5656-40D6-B1BC-D9064F392681}" type="pres">
      <dgm:prSet presAssocID="{56C24BA7-3B4E-4994-9CBC-8E138323AAC2}" presName="nodeFollowingNodes" presStyleLbl="node1" presStyleIdx="8" presStyleCnt="10">
        <dgm:presLayoutVars>
          <dgm:bulletEnabled val="1"/>
        </dgm:presLayoutVars>
      </dgm:prSet>
      <dgm:spPr/>
    </dgm:pt>
    <dgm:pt modelId="{F3D3FD4B-D50A-44B5-B681-E6212B7ADEB3}" type="pres">
      <dgm:prSet presAssocID="{E0B7D83D-6BF5-4C34-8A5F-C60B2BC5190D}" presName="nodeFollowingNodes" presStyleLbl="node1" presStyleIdx="9" presStyleCnt="10" custRadScaleRad="100703" custRadScaleInc="-18429">
        <dgm:presLayoutVars>
          <dgm:bulletEnabled val="1"/>
        </dgm:presLayoutVars>
      </dgm:prSet>
      <dgm:spPr/>
    </dgm:pt>
  </dgm:ptLst>
  <dgm:cxnLst>
    <dgm:cxn modelId="{74EED80A-A124-4E60-8D52-5A1BCB797AAE}" type="presOf" srcId="{8E471848-DF90-4C1E-AECF-95AB80A58FBE}" destId="{45505EFE-3583-4EDC-9361-25A99DC41007}" srcOrd="0" destOrd="0" presId="urn:microsoft.com/office/officeart/2005/8/layout/cycle3"/>
    <dgm:cxn modelId="{27D8AE0B-5618-4ABF-B15E-CA757B9F3939}" type="presOf" srcId="{AD68B610-C6C1-4C63-8386-305C024DDBE2}" destId="{096D2F03-3E38-4204-8EBE-FA1B6EC19E67}" srcOrd="0" destOrd="0" presId="urn:microsoft.com/office/officeart/2005/8/layout/cycle3"/>
    <dgm:cxn modelId="{726B6F10-E09D-4DF0-B203-18A12550E2F0}" srcId="{1CE42D4F-88C8-42AE-AEFE-B6AE233BA077}" destId="{AD68B610-C6C1-4C63-8386-305C024DDBE2}" srcOrd="7" destOrd="0" parTransId="{7348EE79-6427-486D-8C67-434225E20DCD}" sibTransId="{98A652AF-F596-4F2B-A881-C6A226DCBDE8}"/>
    <dgm:cxn modelId="{E2018526-932E-4221-91A1-25A2CDF7BFBC}" type="presOf" srcId="{BE2765DE-FE62-4F1F-A8CA-8B05DE9CC4BB}" destId="{195857A1-6FDB-4E4B-A15C-8EBC9D0D34DD}" srcOrd="0" destOrd="0" presId="urn:microsoft.com/office/officeart/2005/8/layout/cycle3"/>
    <dgm:cxn modelId="{CEC7EB2C-8447-4822-896B-47B9E838CAD3}" type="presOf" srcId="{027A4298-3AE9-458E-B779-1A610FD6028B}" destId="{BBA2AB95-C5E2-4848-8667-536387027971}" srcOrd="0" destOrd="0" presId="urn:microsoft.com/office/officeart/2005/8/layout/cycle3"/>
    <dgm:cxn modelId="{4476C037-B011-4099-A786-C44A490A3E5B}" srcId="{1CE42D4F-88C8-42AE-AEFE-B6AE233BA077}" destId="{575B3904-AD0D-4641-9896-A23E7DE746E7}" srcOrd="0" destOrd="0" parTransId="{A845E1E6-31A4-4004-BBF0-DF0B51207D6E}" sibTransId="{4AE76248-B9FF-442E-AA99-E91ECAAA27E4}"/>
    <dgm:cxn modelId="{8692EC66-9432-4DF8-86FF-9F7AB3875921}" srcId="{1CE42D4F-88C8-42AE-AEFE-B6AE233BA077}" destId="{73E526E6-6193-405A-9B76-E9A5E1596235}" srcOrd="4" destOrd="0" parTransId="{C80BB666-9677-43D7-A77E-A1020EA5E9A7}" sibTransId="{BD013FA4-A8BF-449E-870D-3B1DECCF0C60}"/>
    <dgm:cxn modelId="{C38FDE79-63BB-47C4-AAE7-165CA27451FD}" type="presOf" srcId="{1CE42D4F-88C8-42AE-AEFE-B6AE233BA077}" destId="{CCFC178D-8E6D-4E10-97CA-43CB2D604601}" srcOrd="0" destOrd="0" presId="urn:microsoft.com/office/officeart/2005/8/layout/cycle3"/>
    <dgm:cxn modelId="{9E47B25A-144E-4972-87D7-07AF49D76633}" srcId="{1CE42D4F-88C8-42AE-AEFE-B6AE233BA077}" destId="{56C24BA7-3B4E-4994-9CBC-8E138323AAC2}" srcOrd="8" destOrd="0" parTransId="{5C10FF97-ACC9-423A-8B8B-216005EF4E45}" sibTransId="{AE605089-776B-4883-BA6B-5E2DE217FFB1}"/>
    <dgm:cxn modelId="{0C10F17B-30B8-4C0B-BEB1-DB174ED92495}" type="presOf" srcId="{56C24BA7-3B4E-4994-9CBC-8E138323AAC2}" destId="{D8CF4545-5656-40D6-B1BC-D9064F392681}" srcOrd="0" destOrd="0" presId="urn:microsoft.com/office/officeart/2005/8/layout/cycle3"/>
    <dgm:cxn modelId="{76D26581-A258-4333-924F-D3C93267DDB7}" srcId="{1CE42D4F-88C8-42AE-AEFE-B6AE233BA077}" destId="{54AF50C8-7930-4CFB-8506-4521B7090148}" srcOrd="5" destOrd="0" parTransId="{02AB7D1F-F82A-4AC3-BC2B-F4A32E73DC7B}" sibTransId="{7C28F92D-2BAD-40B7-89D3-2517B505DF9A}"/>
    <dgm:cxn modelId="{9E1E3E91-3542-4B4E-97FF-EC4AE31E1333}" srcId="{1CE42D4F-88C8-42AE-AEFE-B6AE233BA077}" destId="{034C3E50-B820-4898-9E13-DA2206BFE9A4}" srcOrd="3" destOrd="0" parTransId="{4B528707-5055-4AB8-A0CA-CD5ABD753DF4}" sibTransId="{3CFBB56E-4150-4207-9411-34822E2EB20F}"/>
    <dgm:cxn modelId="{5E531FBF-F2A6-4392-B69A-131E35BDF6C2}" srcId="{1CE42D4F-88C8-42AE-AEFE-B6AE233BA077}" destId="{E0B7D83D-6BF5-4C34-8A5F-C60B2BC5190D}" srcOrd="9" destOrd="0" parTransId="{0C734102-CC2F-4CC0-90EA-171EA21F6CF2}" sibTransId="{7F31D6B2-5674-4B9F-AE74-266F898ABDD9}"/>
    <dgm:cxn modelId="{41212EC8-D747-45A1-BD06-2FF9924FF4ED}" type="presOf" srcId="{575B3904-AD0D-4641-9896-A23E7DE746E7}" destId="{27C53B93-63B8-4E6A-BF9C-07F635C718F1}" srcOrd="0" destOrd="0" presId="urn:microsoft.com/office/officeart/2005/8/layout/cycle3"/>
    <dgm:cxn modelId="{6B12BDC8-73B5-4518-96D7-1454813FA95D}" srcId="{1CE42D4F-88C8-42AE-AEFE-B6AE233BA077}" destId="{BE2765DE-FE62-4F1F-A8CA-8B05DE9CC4BB}" srcOrd="6" destOrd="0" parTransId="{1DB44DCD-5541-45C6-B0D5-4F55A72059E5}" sibTransId="{FC23360A-1C7E-4817-AB56-9613B0A88B08}"/>
    <dgm:cxn modelId="{0679DECB-3764-4A70-B9F2-AB25B3FF70A2}" type="presOf" srcId="{54AF50C8-7930-4CFB-8506-4521B7090148}" destId="{94A84EEA-590F-47A5-A7B5-0F6FA151CE0C}" srcOrd="0" destOrd="0" presId="urn:microsoft.com/office/officeart/2005/8/layout/cycle3"/>
    <dgm:cxn modelId="{DC64E5CE-82D1-4B61-85D1-DD1EAD33BB83}" type="presOf" srcId="{4AE76248-B9FF-442E-AA99-E91ECAAA27E4}" destId="{48DFCE6A-F2B5-46AD-BAAD-133374AA2D4E}" srcOrd="0" destOrd="0" presId="urn:microsoft.com/office/officeart/2005/8/layout/cycle3"/>
    <dgm:cxn modelId="{35C282D7-341D-46DE-900B-02700A76CA66}" srcId="{1CE42D4F-88C8-42AE-AEFE-B6AE233BA077}" destId="{027A4298-3AE9-458E-B779-1A610FD6028B}" srcOrd="2" destOrd="0" parTransId="{65485F6C-107A-4BBD-98AA-8E337F564AAB}" sibTransId="{6A252E7D-CF67-4E28-AD71-2D4E71F5C684}"/>
    <dgm:cxn modelId="{E3C22DDC-7AA9-476E-B3D3-7802461F3088}" type="presOf" srcId="{73E526E6-6193-405A-9B76-E9A5E1596235}" destId="{D6420BC0-444B-4C8A-979B-1B4D37C4703D}" srcOrd="0" destOrd="0" presId="urn:microsoft.com/office/officeart/2005/8/layout/cycle3"/>
    <dgm:cxn modelId="{3FBE06E7-6DB7-438D-84A2-1DDFCC3794EC}" type="presOf" srcId="{034C3E50-B820-4898-9E13-DA2206BFE9A4}" destId="{EEA9CAED-7B1D-4CA1-8230-FAA959FF7DF6}" srcOrd="0" destOrd="0" presId="urn:microsoft.com/office/officeart/2005/8/layout/cycle3"/>
    <dgm:cxn modelId="{20DA18EB-9633-44A1-AC9D-9138B63BD924}" type="presOf" srcId="{E0B7D83D-6BF5-4C34-8A5F-C60B2BC5190D}" destId="{F3D3FD4B-D50A-44B5-B681-E6212B7ADEB3}" srcOrd="0" destOrd="0" presId="urn:microsoft.com/office/officeart/2005/8/layout/cycle3"/>
    <dgm:cxn modelId="{DAAEDFFB-5545-4FB4-AFA7-59984F2598B2}" srcId="{1CE42D4F-88C8-42AE-AEFE-B6AE233BA077}" destId="{8E471848-DF90-4C1E-AECF-95AB80A58FBE}" srcOrd="1" destOrd="0" parTransId="{3851DB2E-68D1-48F0-BF68-751AEB5BCE77}" sibTransId="{CD4F9F08-3C04-4906-9770-49B161A58BF9}"/>
    <dgm:cxn modelId="{9C65C5C0-63CE-4FE0-9CB5-A0F8DE505C5A}" type="presParOf" srcId="{CCFC178D-8E6D-4E10-97CA-43CB2D604601}" destId="{3DF96A64-E719-459C-833B-1A1B06F563C1}" srcOrd="0" destOrd="0" presId="urn:microsoft.com/office/officeart/2005/8/layout/cycle3"/>
    <dgm:cxn modelId="{2980E51F-D718-42A0-BC4A-3FA63DD7FE26}" type="presParOf" srcId="{3DF96A64-E719-459C-833B-1A1B06F563C1}" destId="{27C53B93-63B8-4E6A-BF9C-07F635C718F1}" srcOrd="0" destOrd="0" presId="urn:microsoft.com/office/officeart/2005/8/layout/cycle3"/>
    <dgm:cxn modelId="{D88BE370-8B35-4CBF-B87D-9A474BBAA6F0}" type="presParOf" srcId="{3DF96A64-E719-459C-833B-1A1B06F563C1}" destId="{48DFCE6A-F2B5-46AD-BAAD-133374AA2D4E}" srcOrd="1" destOrd="0" presId="urn:microsoft.com/office/officeart/2005/8/layout/cycle3"/>
    <dgm:cxn modelId="{EA6308B0-0CD1-4533-B61E-437A0F28787E}" type="presParOf" srcId="{3DF96A64-E719-459C-833B-1A1B06F563C1}" destId="{45505EFE-3583-4EDC-9361-25A99DC41007}" srcOrd="2" destOrd="0" presId="urn:microsoft.com/office/officeart/2005/8/layout/cycle3"/>
    <dgm:cxn modelId="{56C4A12D-AF0D-4CC1-B196-06E65D06A582}" type="presParOf" srcId="{3DF96A64-E719-459C-833B-1A1B06F563C1}" destId="{BBA2AB95-C5E2-4848-8667-536387027971}" srcOrd="3" destOrd="0" presId="urn:microsoft.com/office/officeart/2005/8/layout/cycle3"/>
    <dgm:cxn modelId="{F11D9CFA-9F62-40DA-B0AA-476A1A94A9ED}" type="presParOf" srcId="{3DF96A64-E719-459C-833B-1A1B06F563C1}" destId="{EEA9CAED-7B1D-4CA1-8230-FAA959FF7DF6}" srcOrd="4" destOrd="0" presId="urn:microsoft.com/office/officeart/2005/8/layout/cycle3"/>
    <dgm:cxn modelId="{7DF14DCA-420E-4E75-8BE4-C16CDCB69F79}" type="presParOf" srcId="{3DF96A64-E719-459C-833B-1A1B06F563C1}" destId="{D6420BC0-444B-4C8A-979B-1B4D37C4703D}" srcOrd="5" destOrd="0" presId="urn:microsoft.com/office/officeart/2005/8/layout/cycle3"/>
    <dgm:cxn modelId="{3A8F0E0D-A795-4261-907B-F24D4F45CB7B}" type="presParOf" srcId="{3DF96A64-E719-459C-833B-1A1B06F563C1}" destId="{94A84EEA-590F-47A5-A7B5-0F6FA151CE0C}" srcOrd="6" destOrd="0" presId="urn:microsoft.com/office/officeart/2005/8/layout/cycle3"/>
    <dgm:cxn modelId="{E02C907B-E940-4303-A0DC-8180EBDCF096}" type="presParOf" srcId="{3DF96A64-E719-459C-833B-1A1B06F563C1}" destId="{195857A1-6FDB-4E4B-A15C-8EBC9D0D34DD}" srcOrd="7" destOrd="0" presId="urn:microsoft.com/office/officeart/2005/8/layout/cycle3"/>
    <dgm:cxn modelId="{D2F89BF3-C04D-45DC-9DDD-F5A8E41F2A6A}" type="presParOf" srcId="{3DF96A64-E719-459C-833B-1A1B06F563C1}" destId="{096D2F03-3E38-4204-8EBE-FA1B6EC19E67}" srcOrd="8" destOrd="0" presId="urn:microsoft.com/office/officeart/2005/8/layout/cycle3"/>
    <dgm:cxn modelId="{2486709C-C5AF-4AD3-AEB7-C23B47A81028}" type="presParOf" srcId="{3DF96A64-E719-459C-833B-1A1B06F563C1}" destId="{D8CF4545-5656-40D6-B1BC-D9064F392681}" srcOrd="9" destOrd="0" presId="urn:microsoft.com/office/officeart/2005/8/layout/cycle3"/>
    <dgm:cxn modelId="{B307D3AC-F679-4E86-81DA-B2019A1F348D}" type="presParOf" srcId="{3DF96A64-E719-459C-833B-1A1B06F563C1}" destId="{F3D3FD4B-D50A-44B5-B681-E6212B7ADEB3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FCE6A-F2B5-46AD-BAAD-133374AA2D4E}">
      <dsp:nvSpPr>
        <dsp:cNvPr id="0" name=""/>
        <dsp:cNvSpPr/>
      </dsp:nvSpPr>
      <dsp:spPr>
        <a:xfrm>
          <a:off x="2007492" y="-96165"/>
          <a:ext cx="5856112" cy="5856112"/>
        </a:xfrm>
        <a:prstGeom prst="circularArrow">
          <a:avLst>
            <a:gd name="adj1" fmla="val 5544"/>
            <a:gd name="adj2" fmla="val 330680"/>
            <a:gd name="adj3" fmla="val 14737563"/>
            <a:gd name="adj4" fmla="val 16824301"/>
            <a:gd name="adj5" fmla="val 5757"/>
          </a:avLst>
        </a:prstGeom>
        <a:solidFill>
          <a:srgbClr val="FFFFD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3B93-63B8-4E6A-BF9C-07F635C718F1}">
      <dsp:nvSpPr>
        <dsp:cNvPr id="0" name=""/>
        <dsp:cNvSpPr/>
      </dsp:nvSpPr>
      <dsp:spPr>
        <a:xfrm>
          <a:off x="4168796" y="1971"/>
          <a:ext cx="1533503" cy="697027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CONSAPEVOLEZZA DI SÈ</a:t>
          </a:r>
        </a:p>
      </dsp:txBody>
      <dsp:txXfrm>
        <a:off x="4202822" y="35997"/>
        <a:ext cx="1465451" cy="628975"/>
      </dsp:txXfrm>
    </dsp:sp>
    <dsp:sp modelId="{45505EFE-3583-4EDC-9361-25A99DC41007}">
      <dsp:nvSpPr>
        <dsp:cNvPr id="0" name=""/>
        <dsp:cNvSpPr/>
      </dsp:nvSpPr>
      <dsp:spPr>
        <a:xfrm>
          <a:off x="6157172" y="455767"/>
          <a:ext cx="1394055" cy="697027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GESTIONE DELLE EMOZIONI</a:t>
          </a:r>
        </a:p>
      </dsp:txBody>
      <dsp:txXfrm>
        <a:off x="6191198" y="489793"/>
        <a:ext cx="1326003" cy="628975"/>
      </dsp:txXfrm>
    </dsp:sp>
    <dsp:sp modelId="{BBA2AB95-C5E2-4848-8667-536387027971}">
      <dsp:nvSpPr>
        <dsp:cNvPr id="0" name=""/>
        <dsp:cNvSpPr/>
      </dsp:nvSpPr>
      <dsp:spPr>
        <a:xfrm>
          <a:off x="6550081" y="1727539"/>
          <a:ext cx="1394055" cy="697027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>
              <a:solidFill>
                <a:srgbClr val="376092"/>
              </a:solidFill>
            </a:rPr>
            <a:t>GESTIONE DELLO STRESS</a:t>
          </a:r>
          <a:endParaRPr lang="it-IT" sz="1100" b="1" kern="1200" dirty="0">
            <a:solidFill>
              <a:srgbClr val="376092"/>
            </a:solidFill>
          </a:endParaRPr>
        </a:p>
      </dsp:txBody>
      <dsp:txXfrm>
        <a:off x="6584107" y="1761565"/>
        <a:ext cx="1326003" cy="628975"/>
      </dsp:txXfrm>
    </dsp:sp>
    <dsp:sp modelId="{EEA9CAED-7B1D-4CA1-8230-FAA959FF7DF6}">
      <dsp:nvSpPr>
        <dsp:cNvPr id="0" name=""/>
        <dsp:cNvSpPr/>
      </dsp:nvSpPr>
      <dsp:spPr>
        <a:xfrm>
          <a:off x="6550081" y="3270940"/>
          <a:ext cx="1394055" cy="697027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EMPATIA</a:t>
          </a:r>
        </a:p>
      </dsp:txBody>
      <dsp:txXfrm>
        <a:off x="6584107" y="3304966"/>
        <a:ext cx="1326003" cy="628975"/>
      </dsp:txXfrm>
    </dsp:sp>
    <dsp:sp modelId="{D6420BC0-444B-4C8A-979B-1B4D37C4703D}">
      <dsp:nvSpPr>
        <dsp:cNvPr id="0" name=""/>
        <dsp:cNvSpPr/>
      </dsp:nvSpPr>
      <dsp:spPr>
        <a:xfrm>
          <a:off x="5899952" y="4329548"/>
          <a:ext cx="1394055" cy="697027"/>
        </a:xfrm>
        <a:prstGeom prst="roundRect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COMUNICAZIONE EFFICACE</a:t>
          </a:r>
        </a:p>
      </dsp:txBody>
      <dsp:txXfrm>
        <a:off x="5933978" y="4363574"/>
        <a:ext cx="1326003" cy="628975"/>
      </dsp:txXfrm>
    </dsp:sp>
    <dsp:sp modelId="{94A84EEA-590F-47A5-A7B5-0F6FA151CE0C}">
      <dsp:nvSpPr>
        <dsp:cNvPr id="0" name=""/>
        <dsp:cNvSpPr/>
      </dsp:nvSpPr>
      <dsp:spPr>
        <a:xfrm>
          <a:off x="4402224" y="4958925"/>
          <a:ext cx="1394055" cy="697027"/>
        </a:xfrm>
        <a:prstGeom prst="roundRect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RELAZIONI EFFICACI</a:t>
          </a:r>
        </a:p>
      </dsp:txBody>
      <dsp:txXfrm>
        <a:off x="4436250" y="4992951"/>
        <a:ext cx="1326003" cy="628975"/>
      </dsp:txXfrm>
    </dsp:sp>
    <dsp:sp modelId="{195857A1-6FDB-4E4B-A15C-8EBC9D0D34DD}">
      <dsp:nvSpPr>
        <dsp:cNvPr id="0" name=""/>
        <dsp:cNvSpPr/>
      </dsp:nvSpPr>
      <dsp:spPr>
        <a:xfrm>
          <a:off x="2443621" y="4194108"/>
          <a:ext cx="1394055" cy="69702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PENSIERO CREATIVO</a:t>
          </a:r>
        </a:p>
      </dsp:txBody>
      <dsp:txXfrm>
        <a:off x="2477647" y="4228134"/>
        <a:ext cx="1326003" cy="628975"/>
      </dsp:txXfrm>
    </dsp:sp>
    <dsp:sp modelId="{096D2F03-3E38-4204-8EBE-FA1B6EC19E67}">
      <dsp:nvSpPr>
        <dsp:cNvPr id="0" name=""/>
        <dsp:cNvSpPr/>
      </dsp:nvSpPr>
      <dsp:spPr>
        <a:xfrm>
          <a:off x="1799992" y="3029653"/>
          <a:ext cx="1394055" cy="697027"/>
        </a:xfrm>
        <a:prstGeom prst="roundRect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PENSIERO CRITICO</a:t>
          </a:r>
        </a:p>
      </dsp:txBody>
      <dsp:txXfrm>
        <a:off x="1834018" y="3063679"/>
        <a:ext cx="1326003" cy="628975"/>
      </dsp:txXfrm>
    </dsp:sp>
    <dsp:sp modelId="{D8CF4545-5656-40D6-B1BC-D9064F392681}">
      <dsp:nvSpPr>
        <dsp:cNvPr id="0" name=""/>
        <dsp:cNvSpPr/>
      </dsp:nvSpPr>
      <dsp:spPr>
        <a:xfrm>
          <a:off x="1799980" y="1727539"/>
          <a:ext cx="1394055" cy="697027"/>
        </a:xfrm>
        <a:prstGeom prst="roundRect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PRENDERE DECISIONI</a:t>
          </a:r>
        </a:p>
      </dsp:txBody>
      <dsp:txXfrm>
        <a:off x="1834006" y="1761565"/>
        <a:ext cx="1326003" cy="628975"/>
      </dsp:txXfrm>
    </dsp:sp>
    <dsp:sp modelId="{F3D3FD4B-D50A-44B5-B681-E6212B7ADEB3}">
      <dsp:nvSpPr>
        <dsp:cNvPr id="0" name=""/>
        <dsp:cNvSpPr/>
      </dsp:nvSpPr>
      <dsp:spPr>
        <a:xfrm>
          <a:off x="2491258" y="631275"/>
          <a:ext cx="1394055" cy="69702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PROBLEM SOLVING</a:t>
          </a:r>
        </a:p>
      </dsp:txBody>
      <dsp:txXfrm>
        <a:off x="2525284" y="665301"/>
        <a:ext cx="1326003" cy="628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FCE6A-F2B5-46AD-BAAD-133374AA2D4E}">
      <dsp:nvSpPr>
        <dsp:cNvPr id="0" name=""/>
        <dsp:cNvSpPr/>
      </dsp:nvSpPr>
      <dsp:spPr>
        <a:xfrm>
          <a:off x="2007492" y="-96165"/>
          <a:ext cx="5856112" cy="5856112"/>
        </a:xfrm>
        <a:prstGeom prst="circularArrow">
          <a:avLst>
            <a:gd name="adj1" fmla="val 5544"/>
            <a:gd name="adj2" fmla="val 330680"/>
            <a:gd name="adj3" fmla="val 14737563"/>
            <a:gd name="adj4" fmla="val 16824301"/>
            <a:gd name="adj5" fmla="val 5757"/>
          </a:avLst>
        </a:prstGeom>
        <a:solidFill>
          <a:srgbClr val="FFFFD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3B93-63B8-4E6A-BF9C-07F635C718F1}">
      <dsp:nvSpPr>
        <dsp:cNvPr id="0" name=""/>
        <dsp:cNvSpPr/>
      </dsp:nvSpPr>
      <dsp:spPr>
        <a:xfrm>
          <a:off x="4168796" y="1971"/>
          <a:ext cx="1533503" cy="697027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CONSAPEVOLEZZA DI SÈ</a:t>
          </a:r>
        </a:p>
      </dsp:txBody>
      <dsp:txXfrm>
        <a:off x="4202822" y="35997"/>
        <a:ext cx="1465451" cy="628975"/>
      </dsp:txXfrm>
    </dsp:sp>
    <dsp:sp modelId="{45505EFE-3583-4EDC-9361-25A99DC41007}">
      <dsp:nvSpPr>
        <dsp:cNvPr id="0" name=""/>
        <dsp:cNvSpPr/>
      </dsp:nvSpPr>
      <dsp:spPr>
        <a:xfrm>
          <a:off x="6157172" y="455767"/>
          <a:ext cx="1394055" cy="697027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GESTIONE DELLE EMOZIONI</a:t>
          </a:r>
        </a:p>
      </dsp:txBody>
      <dsp:txXfrm>
        <a:off x="6191198" y="489793"/>
        <a:ext cx="1326003" cy="628975"/>
      </dsp:txXfrm>
    </dsp:sp>
    <dsp:sp modelId="{BBA2AB95-C5E2-4848-8667-536387027971}">
      <dsp:nvSpPr>
        <dsp:cNvPr id="0" name=""/>
        <dsp:cNvSpPr/>
      </dsp:nvSpPr>
      <dsp:spPr>
        <a:xfrm>
          <a:off x="6550081" y="1727539"/>
          <a:ext cx="1394055" cy="697027"/>
        </a:xfrm>
        <a:prstGeom prst="roundRect">
          <a:avLst/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>
              <a:solidFill>
                <a:srgbClr val="376092"/>
              </a:solidFill>
            </a:rPr>
            <a:t>GESTIONE DELLO STRESS</a:t>
          </a:r>
          <a:endParaRPr lang="it-IT" sz="1100" b="1" kern="1200" dirty="0">
            <a:solidFill>
              <a:srgbClr val="376092"/>
            </a:solidFill>
          </a:endParaRPr>
        </a:p>
      </dsp:txBody>
      <dsp:txXfrm>
        <a:off x="6584107" y="1761565"/>
        <a:ext cx="1326003" cy="628975"/>
      </dsp:txXfrm>
    </dsp:sp>
    <dsp:sp modelId="{EEA9CAED-7B1D-4CA1-8230-FAA959FF7DF6}">
      <dsp:nvSpPr>
        <dsp:cNvPr id="0" name=""/>
        <dsp:cNvSpPr/>
      </dsp:nvSpPr>
      <dsp:spPr>
        <a:xfrm>
          <a:off x="6550081" y="3270940"/>
          <a:ext cx="1394055" cy="697027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EMPATIA</a:t>
          </a:r>
        </a:p>
      </dsp:txBody>
      <dsp:txXfrm>
        <a:off x="6584107" y="3304966"/>
        <a:ext cx="1326003" cy="628975"/>
      </dsp:txXfrm>
    </dsp:sp>
    <dsp:sp modelId="{D6420BC0-444B-4C8A-979B-1B4D37C4703D}">
      <dsp:nvSpPr>
        <dsp:cNvPr id="0" name=""/>
        <dsp:cNvSpPr/>
      </dsp:nvSpPr>
      <dsp:spPr>
        <a:xfrm>
          <a:off x="5899952" y="4329548"/>
          <a:ext cx="1394055" cy="697027"/>
        </a:xfrm>
        <a:prstGeom prst="roundRect">
          <a:avLst/>
        </a:prstGeom>
        <a:solidFill>
          <a:srgbClr val="66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COMUNICAZIONE EFFICACE</a:t>
          </a:r>
        </a:p>
      </dsp:txBody>
      <dsp:txXfrm>
        <a:off x="5933978" y="4363574"/>
        <a:ext cx="1326003" cy="628975"/>
      </dsp:txXfrm>
    </dsp:sp>
    <dsp:sp modelId="{94A84EEA-590F-47A5-A7B5-0F6FA151CE0C}">
      <dsp:nvSpPr>
        <dsp:cNvPr id="0" name=""/>
        <dsp:cNvSpPr/>
      </dsp:nvSpPr>
      <dsp:spPr>
        <a:xfrm>
          <a:off x="4402224" y="4958925"/>
          <a:ext cx="1394055" cy="697027"/>
        </a:xfrm>
        <a:prstGeom prst="roundRect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RELAZIONI EFFICACI</a:t>
          </a:r>
        </a:p>
      </dsp:txBody>
      <dsp:txXfrm>
        <a:off x="4436250" y="4992951"/>
        <a:ext cx="1326003" cy="628975"/>
      </dsp:txXfrm>
    </dsp:sp>
    <dsp:sp modelId="{195857A1-6FDB-4E4B-A15C-8EBC9D0D34DD}">
      <dsp:nvSpPr>
        <dsp:cNvPr id="0" name=""/>
        <dsp:cNvSpPr/>
      </dsp:nvSpPr>
      <dsp:spPr>
        <a:xfrm>
          <a:off x="2443621" y="4194108"/>
          <a:ext cx="1394055" cy="69702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PENSIERO CREATIVO</a:t>
          </a:r>
        </a:p>
      </dsp:txBody>
      <dsp:txXfrm>
        <a:off x="2477647" y="4228134"/>
        <a:ext cx="1326003" cy="628975"/>
      </dsp:txXfrm>
    </dsp:sp>
    <dsp:sp modelId="{096D2F03-3E38-4204-8EBE-FA1B6EC19E67}">
      <dsp:nvSpPr>
        <dsp:cNvPr id="0" name=""/>
        <dsp:cNvSpPr/>
      </dsp:nvSpPr>
      <dsp:spPr>
        <a:xfrm>
          <a:off x="1799992" y="3029653"/>
          <a:ext cx="1394055" cy="697027"/>
        </a:xfrm>
        <a:prstGeom prst="roundRect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PENSIERO CRITICO</a:t>
          </a:r>
        </a:p>
      </dsp:txBody>
      <dsp:txXfrm>
        <a:off x="1834018" y="3063679"/>
        <a:ext cx="1326003" cy="628975"/>
      </dsp:txXfrm>
    </dsp:sp>
    <dsp:sp modelId="{D8CF4545-5656-40D6-B1BC-D9064F392681}">
      <dsp:nvSpPr>
        <dsp:cNvPr id="0" name=""/>
        <dsp:cNvSpPr/>
      </dsp:nvSpPr>
      <dsp:spPr>
        <a:xfrm>
          <a:off x="1799980" y="1727539"/>
          <a:ext cx="1394055" cy="697027"/>
        </a:xfrm>
        <a:prstGeom prst="roundRect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PRENDERE DECISIONI</a:t>
          </a:r>
        </a:p>
      </dsp:txBody>
      <dsp:txXfrm>
        <a:off x="1834006" y="1761565"/>
        <a:ext cx="1326003" cy="628975"/>
      </dsp:txXfrm>
    </dsp:sp>
    <dsp:sp modelId="{F3D3FD4B-D50A-44B5-B681-E6212B7ADEB3}">
      <dsp:nvSpPr>
        <dsp:cNvPr id="0" name=""/>
        <dsp:cNvSpPr/>
      </dsp:nvSpPr>
      <dsp:spPr>
        <a:xfrm>
          <a:off x="2491258" y="631275"/>
          <a:ext cx="1394055" cy="69702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>
              <a:solidFill>
                <a:srgbClr val="376092"/>
              </a:solidFill>
            </a:rPr>
            <a:t>PROBLEM SOLVING</a:t>
          </a:r>
        </a:p>
      </dsp:txBody>
      <dsp:txXfrm>
        <a:off x="2525284" y="665301"/>
        <a:ext cx="1326003" cy="628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581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93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69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96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271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193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731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524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8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683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948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252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841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03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603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898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379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189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106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61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20d4e4f60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1020d4e4f60_1_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020d4e4f60_1_3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6847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003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705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495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8748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287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065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605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1690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688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20d4e4f60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020d4e4f60_1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20d4e4f60_1_3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9667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544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763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962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642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8970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49568dc1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049568dc1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g1049568dc15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49568dc1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049568dc1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g1049568dc15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2631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49568dc1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1049568dc15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g1049568dc15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6705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020d4e4f60_1_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1020d4e4f60_1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20d4e4f60_1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020d4e4f60_1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g1020d4e4f60_1_3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202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020d4e4f60_1_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1020d4e4f60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018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156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49568dc1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1049568dc15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65" name="Google Shape;365;g1049568dc15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16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enza immagine A">
  <p:cSld name="Cover senza immagine A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712788" y="6052232"/>
            <a:ext cx="3023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712788" y="4674222"/>
            <a:ext cx="843915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712788" y="3211307"/>
            <a:ext cx="99552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44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enza immagine B">
  <p:cSld name="Cover senza immagine B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712788" y="6052232"/>
            <a:ext cx="3023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712788" y="4674222"/>
            <a:ext cx="843915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712788" y="3211307"/>
            <a:ext cx="99552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20">
          <p15:clr>
            <a:srgbClr val="FBAE40"/>
          </p15:clr>
        </p15:guide>
        <p15:guide id="4" pos="44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508000" y="365125"/>
            <a:ext cx="84775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9982200" y="209509"/>
            <a:ext cx="1838855" cy="63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INA INTERNA TESTO">
  <p:cSld name="PAGINA INTERNA TES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body" idx="1"/>
          </p:nvPr>
        </p:nvSpPr>
        <p:spPr>
          <a:xfrm>
            <a:off x="9982200" y="209509"/>
            <a:ext cx="1838855" cy="63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15"/>
          <p:cNvSpPr/>
          <p:nvPr/>
        </p:nvSpPr>
        <p:spPr>
          <a:xfrm>
            <a:off x="1524000" y="5946003"/>
            <a:ext cx="3829009" cy="410347"/>
          </a:xfrm>
          <a:prstGeom prst="rect">
            <a:avLst/>
          </a:prstGeom>
          <a:solidFill>
            <a:srgbClr val="47AE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5"/>
          <p:cNvSpPr txBox="1">
            <a:spLocks noGrp="1"/>
          </p:cNvSpPr>
          <p:nvPr>
            <p:ph type="subTitle" idx="2"/>
          </p:nvPr>
        </p:nvSpPr>
        <p:spPr>
          <a:xfrm>
            <a:off x="1648047" y="5991224"/>
            <a:ext cx="3583172" cy="28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sng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41497" y="349133"/>
            <a:ext cx="7269125" cy="63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CD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1CACDD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41496" y="1182518"/>
            <a:ext cx="10905462" cy="361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8AB6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/>
          <p:nvPr/>
        </p:nvSpPr>
        <p:spPr>
          <a:xfrm flipH="1">
            <a:off x="0" y="1784331"/>
            <a:ext cx="12192000" cy="3256154"/>
          </a:xfrm>
          <a:prstGeom prst="triangle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0"/>
          <p:cNvSpPr/>
          <p:nvPr/>
        </p:nvSpPr>
        <p:spPr>
          <a:xfrm>
            <a:off x="-1" y="954982"/>
            <a:ext cx="12208415" cy="5903017"/>
          </a:xfrm>
          <a:custGeom>
            <a:avLst/>
            <a:gdLst/>
            <a:ahLst/>
            <a:cxnLst/>
            <a:rect l="l" t="t" r="r" b="b"/>
            <a:pathLst>
              <a:path w="12192000" h="5895080" extrusionOk="0">
                <a:moveTo>
                  <a:pt x="0" y="0"/>
                </a:moveTo>
                <a:lnTo>
                  <a:pt x="12192000" y="3256154"/>
                </a:lnTo>
                <a:lnTo>
                  <a:pt x="12192000" y="5895080"/>
                </a:lnTo>
                <a:lnTo>
                  <a:pt x="0" y="5895080"/>
                </a:lnTo>
                <a:lnTo>
                  <a:pt x="0" y="32561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579998" y="6147347"/>
            <a:ext cx="28548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title"/>
          </p:nvPr>
        </p:nvSpPr>
        <p:spPr>
          <a:xfrm>
            <a:off x="688299" y="36030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  <a:defRPr sz="3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299" y="637160"/>
            <a:ext cx="802571" cy="14649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pos="1912">
          <p15:clr>
            <a:srgbClr val="F26B43"/>
          </p15:clr>
        </p15:guide>
        <p15:guide id="3" pos="3834">
          <p15:clr>
            <a:srgbClr val="F26B43"/>
          </p15:clr>
        </p15:guide>
        <p15:guide id="4" pos="5765">
          <p15:clr>
            <a:srgbClr val="F26B43"/>
          </p15:clr>
        </p15:guide>
        <p15:guide id="5" pos="960">
          <p15:clr>
            <a:srgbClr val="F26B43"/>
          </p15:clr>
        </p15:guide>
        <p15:guide id="6" orient="horz" pos="2795">
          <p15:clr>
            <a:srgbClr val="F26B43"/>
          </p15:clr>
        </p15:guide>
        <p15:guide id="7" pos="2865">
          <p15:clr>
            <a:srgbClr val="F26B43"/>
          </p15:clr>
        </p15:guide>
        <p15:guide id="8" pos="4793">
          <p15:clr>
            <a:srgbClr val="F26B43"/>
          </p15:clr>
        </p15:guide>
        <p15:guide id="9" pos="6720">
          <p15:clr>
            <a:srgbClr val="F26B43"/>
          </p15:clr>
        </p15:guide>
        <p15:guide id="10" pos="710">
          <p15:clr>
            <a:srgbClr val="F26B43"/>
          </p15:clr>
        </p15:guide>
        <p15:guide id="11" pos="483">
          <p15:clr>
            <a:srgbClr val="F26B43"/>
          </p15:clr>
        </p15:guide>
        <p15:guide id="12" pos="234">
          <p15:clr>
            <a:srgbClr val="F26B43"/>
          </p15:clr>
        </p15:guide>
        <p15:guide id="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27" name="Google Shape;2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176" y="5270311"/>
            <a:ext cx="684254" cy="1249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12"/>
          <p:cNvGrpSpPr/>
          <p:nvPr/>
        </p:nvGrpSpPr>
        <p:grpSpPr>
          <a:xfrm>
            <a:off x="-15" y="999743"/>
            <a:ext cx="12201636" cy="5869783"/>
            <a:chOff x="-15" y="999743"/>
            <a:chExt cx="12201636" cy="5869783"/>
          </a:xfrm>
        </p:grpSpPr>
        <p:grpSp>
          <p:nvGrpSpPr>
            <p:cNvPr id="29" name="Google Shape;29;p12"/>
            <p:cNvGrpSpPr/>
            <p:nvPr/>
          </p:nvGrpSpPr>
          <p:grpSpPr>
            <a:xfrm>
              <a:off x="-15" y="999743"/>
              <a:ext cx="12201636" cy="5853437"/>
              <a:chOff x="-15" y="999744"/>
              <a:chExt cx="12201636" cy="5832590"/>
            </a:xfrm>
          </p:grpSpPr>
          <p:sp>
            <p:nvSpPr>
              <p:cNvPr id="30" name="Google Shape;30;p12"/>
              <p:cNvSpPr/>
              <p:nvPr/>
            </p:nvSpPr>
            <p:spPr>
              <a:xfrm>
                <a:off x="-15" y="999744"/>
                <a:ext cx="12201636" cy="3560064"/>
              </a:xfrm>
              <a:prstGeom prst="rect">
                <a:avLst/>
              </a:prstGeom>
              <a:solidFill>
                <a:srgbClr val="AEE5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12"/>
              <p:cNvSpPr/>
              <p:nvPr/>
            </p:nvSpPr>
            <p:spPr>
              <a:xfrm rot="10800000">
                <a:off x="-1" y="4534142"/>
                <a:ext cx="12104080" cy="2298192"/>
              </a:xfrm>
              <a:prstGeom prst="triangle">
                <a:avLst>
                  <a:gd name="adj" fmla="val 49827"/>
                </a:avLst>
              </a:prstGeom>
              <a:solidFill>
                <a:srgbClr val="AEE5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32;p12"/>
            <p:cNvSpPr/>
            <p:nvPr/>
          </p:nvSpPr>
          <p:spPr>
            <a:xfrm flipH="1">
              <a:off x="6011917" y="4298731"/>
              <a:ext cx="6180082" cy="2570795"/>
            </a:xfrm>
            <a:prstGeom prst="rtTriangle">
              <a:avLst/>
            </a:prstGeom>
            <a:solidFill>
              <a:srgbClr val="AEE5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12"/>
          <p:cNvSpPr/>
          <p:nvPr/>
        </p:nvSpPr>
        <p:spPr>
          <a:xfrm rot="10800000">
            <a:off x="7573609" y="-7494"/>
            <a:ext cx="4628012" cy="1236017"/>
          </a:xfrm>
          <a:custGeom>
            <a:avLst/>
            <a:gdLst/>
            <a:ahLst/>
            <a:cxnLst/>
            <a:rect l="l" t="t" r="r" b="b"/>
            <a:pathLst>
              <a:path w="4628012" h="1236017" extrusionOk="0">
                <a:moveTo>
                  <a:pt x="4628012" y="1236017"/>
                </a:moveTo>
                <a:lnTo>
                  <a:pt x="0" y="1236017"/>
                </a:lnTo>
                <a:lnTo>
                  <a:pt x="0" y="0"/>
                </a:lnTo>
                <a:close/>
              </a:path>
            </a:pathLst>
          </a:custGeom>
          <a:solidFill>
            <a:srgbClr val="DFC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scuola.airc.it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3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cuola.airc.it/cancro_io_ti_boccio.asp" TargetMode="External"/><Relationship Id="rId5" Type="http://schemas.openxmlformats.org/officeDocument/2006/relationships/hyperlink" Target="https://cancroiotiboccio.airc.it/" TargetMode="Externa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8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23.png"/><Relationship Id="rId9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fif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rs.it/documentazione/testo/201303/OMS_Glossario%201998_Italiano.pdf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www.minori.gov.it/it/node/8084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aranteinfanzia.org/sites/default/files/2022-05/pandemia-neurosviluppo-salute-mentale.pdf" TargetMode="External"/><Relationship Id="rId5" Type="http://schemas.openxmlformats.org/officeDocument/2006/relationships/hyperlink" Target="http://www.epicentro.iss.it/mentale/documento-agia-iss-2022#:~:text=Si%20%C3%A8%20assistito%20a%20un,e%20dei%20casi%20di%20abbandono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://www.feltrinellieditore.it/news/2002/10/08/umberto-galimberti-gli-analfabeti-delle-emozioni-431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camera.it/leg18/995?sezione=documenti&amp;tipoDoc=lavori_testo_pdl&amp;idLegislatura=18&amp;codice=leg.18.pdl.camera.2372.18PDL0093270&amp;back_to=https://www.camera.it/leg18/126?tab=2-e-leg=18-e-idDocumento=2372-e-sede=-e-tipo=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istat.it/it/archivio/270127" TargetMode="External"/><Relationship Id="rId5" Type="http://schemas.openxmlformats.org/officeDocument/2006/relationships/hyperlink" Target="https://invalsi-areaprove.cineca.it/docs/2021/Rilevazioni_Nazionali/Rapporto/14_07_2021/%20Sintesi_Primi_Risultati_Prove_INVALSI_2021.pdf" TargetMode="Externa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ho.int/publications/i/item/WHO-HPR-HEP-98.1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apps.who.int/iris/bitstream/handle/10665/63552/WHO_MNH_PSF_93.7A_Rev.2.pdf;jsessionid=2781F89FDEEAE80BD2E51C897B28FFA1?sequence=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unicef-irc.org/publications/pdf/Vite-a-Colori-Esperienze-percezioni-e-opinioni-di-bambine-e-ragazze-sulla-pandemia-di-Covid-19-in-Italia.pdf" TargetMode="External"/><Relationship Id="rId5" Type="http://schemas.openxmlformats.org/officeDocument/2006/relationships/hyperlink" Target="http://www.datocms-assets.com/30196/1643017789-the-state-of-the-global-education-crisis-pdf.pdf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apps.who.int/iris/rest/bitstreams/1276896/retriev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>
            <a:spLocks noGrp="1"/>
          </p:cNvSpPr>
          <p:nvPr>
            <p:ph type="dt" idx="10"/>
          </p:nvPr>
        </p:nvSpPr>
        <p:spPr>
          <a:xfrm>
            <a:off x="712788" y="5734672"/>
            <a:ext cx="3023373" cy="68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scuola.airc.it</a:t>
            </a:r>
            <a:r>
              <a:rPr lang="it-IT" sz="2000"/>
              <a:t> </a:t>
            </a:r>
            <a:r>
              <a:rPr lang="it-IT" sz="2000" b="1" u="sng"/>
              <a:t>progettieducativi.it </a:t>
            </a:r>
            <a:endParaRPr sz="2000" b="1" u="sng"/>
          </a:p>
        </p:txBody>
      </p:sp>
      <p:sp>
        <p:nvSpPr>
          <p:cNvPr id="51" name="Google Shape;51;p1"/>
          <p:cNvSpPr txBox="1">
            <a:spLocks noGrp="1"/>
          </p:cNvSpPr>
          <p:nvPr>
            <p:ph type="title"/>
          </p:nvPr>
        </p:nvSpPr>
        <p:spPr>
          <a:xfrm>
            <a:off x="1049292" y="3610623"/>
            <a:ext cx="879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SzPct val="100000"/>
            </a:pPr>
            <a:r>
              <a:rPr lang="it-IT" sz="2400" dirty="0"/>
              <a:t>L’EDUCAZIONE EMOZIONALE A SCUOLA</a:t>
            </a:r>
            <a:br>
              <a:rPr lang="it-IT" sz="2400" dirty="0"/>
            </a:br>
            <a:br>
              <a:rPr lang="it-IT" sz="2400" dirty="0"/>
            </a:br>
            <a:r>
              <a:rPr lang="it-IT" sz="2400" b="1" i="1" dirty="0"/>
              <a:t>Sostenere le competenze emotive e relazionali dei bambini</a:t>
            </a:r>
            <a:br>
              <a:rPr lang="it-IT" sz="2400" b="1" i="1" dirty="0"/>
            </a:br>
            <a:endParaRPr sz="2400" dirty="0"/>
          </a:p>
        </p:txBody>
      </p:sp>
      <p:pic>
        <p:nvPicPr>
          <p:cNvPr id="52" name="Google Shape;5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648" y="673112"/>
            <a:ext cx="773329" cy="10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0856" flipH="1">
            <a:off x="5891059" y="1261322"/>
            <a:ext cx="911277" cy="109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42453">
            <a:off x="8019140" y="1291381"/>
            <a:ext cx="954884" cy="11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7">
            <a:alphaModFix/>
          </a:blip>
          <a:srcRect l="9019" t="52012" r="71428" b="26073"/>
          <a:stretch/>
        </p:blipFill>
        <p:spPr>
          <a:xfrm rot="1114173">
            <a:off x="7156889" y="477745"/>
            <a:ext cx="817562" cy="88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1228" y="325846"/>
            <a:ext cx="773328" cy="93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246256">
            <a:off x="2158244" y="234106"/>
            <a:ext cx="1116012" cy="123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91013" y="637490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557528">
            <a:off x="8834899" y="673099"/>
            <a:ext cx="856643" cy="6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288471">
            <a:off x="4733412" y="1428599"/>
            <a:ext cx="773325" cy="60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COMPETENZE «NON COGNITIVE» 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>
              <a:buClr>
                <a:srgbClr val="376092"/>
              </a:buClr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la Proposta di Legge 2372, </a:t>
            </a:r>
            <a:r>
              <a:rPr lang="it-IT" sz="1600" i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Disposizioni per la prevenzione della dispersione scolastica mediante l'introduzione sperimentale delle competenze non cognitive nel metodo didattico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approvata alla Camera e al vaglio in Senato, le Life Skills potranno entrare «ufficialmente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nella didattica quotidiana.</a:t>
            </a:r>
          </a:p>
          <a:p>
            <a:pPr>
              <a:buClr>
                <a:srgbClr val="376092"/>
              </a:buClr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 termine «non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cognitive» non è il più adatto a indicare le abilità indicate nella Proposta di Legge: </a:t>
            </a:r>
            <a:r>
              <a:rPr lang="it-IT" sz="1600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amicalità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coscienziosità, stabilità emotiva, apertura mentale, flessibilità, creatività, attitudine alla risoluzione dei problemi, capacità di giudizio, capacità di argomentazione e capacità di interazione. </a:t>
            </a:r>
          </a:p>
          <a:p>
            <a:pPr>
              <a:buClr>
                <a:srgbClr val="376092"/>
              </a:buClr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firmatari probabilmente hanno voluto considerare le competenze non strettamente legate alla didattica e all’apprendimento in senso stretto</a:t>
            </a: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ampliandolo quindi a tutte quelle abilità trasversali e utili sia agli apprendimenti, sia al benessere di bambini/e </a:t>
            </a:r>
            <a:r>
              <a:rPr lang="it-IT" sz="1600" b="0" dirty="0" err="1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ragazzi/e, cioè le Life Skills.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ED0DD32-B2EF-E999-C14E-AEE5273243B2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C82AD8-74B1-34BA-E128-3E734ADDB935}"/>
              </a:ext>
            </a:extLst>
          </p:cNvPr>
          <p:cNvSpPr txBox="1"/>
          <p:nvPr/>
        </p:nvSpPr>
        <p:spPr>
          <a:xfrm>
            <a:off x="3590142" y="4444505"/>
            <a:ext cx="81987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Qualora venisse approvata anche dal Senato, vedremo quali saranno le modalità e le metodologie suggerite per la promozione di tali competenze. 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Senz’altro, per un lavoro mirato, specifico e competente sulle Life Skills sarà necessario l’intervento di specialisti e non si potrà prevedere una «materia a sé» o una didattica specifica che «formi alla vita» (Di Nuovo, 2021). L’attenzione però agli aspetti non strettamente didattici è un segnale positivo, che riporta al centro il bambino e la bambina, il loro percorso formativo e di crescita, il loro benessere.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8237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59468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«EMOZIONI» A SCUOLA</a:t>
            </a:r>
          </a:p>
          <a:p>
            <a:pPr algn="just" eaLnBrk="1" hangingPunct="1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862176F-9874-B195-698D-7829832675E4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531490-B320-7CC0-F140-4AA2C59AF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291" y="1967219"/>
            <a:ext cx="4240281" cy="37653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20B487-5DA8-89B8-0785-91C57BDFE203}"/>
              </a:ext>
            </a:extLst>
          </p:cNvPr>
          <p:cNvSpPr txBox="1"/>
          <p:nvPr/>
        </p:nvSpPr>
        <p:spPr>
          <a:xfrm>
            <a:off x="8059491" y="3007382"/>
            <a:ext cx="36236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Bambini e ragazzi sono sempre meno capaci di «gestire» i propri stati emotivi, perché hanno difficoltà o non sanno riconoscere ciò che sperimentano a livello emotivo e, quindi, reagirvi in modo funzionale.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671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«EMOZIONI» A SCUOLA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862176F-9874-B195-698D-7829832675E4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5A83E5-8339-DD34-5057-F792E4A43EF6}"/>
              </a:ext>
            </a:extLst>
          </p:cNvPr>
          <p:cNvSpPr txBox="1"/>
          <p:nvPr/>
        </p:nvSpPr>
        <p:spPr>
          <a:xfrm>
            <a:off x="415883" y="1905664"/>
            <a:ext cx="77204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Molti degli allievi e delle allieve sperimentano emozioni e stati emotivi negativi legati alla scuola. </a:t>
            </a:r>
          </a:p>
          <a:p>
            <a:pPr eaLnBrk="1" hangingPunct="1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Basti pensare alla paura per le interrogazioni, di prendere un brutto voto, di essere ripresi in classe, alle difficoltà legate a specifici aspetti delle discipline, ai disturbi dell’apprendimento… fino ad arrivare alle situazioni di bullismo, all’ansia sociale o alla fobia scolare.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0B3A4B-AE54-184E-8717-5CDDE48B5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5" b="3018"/>
          <a:stretch/>
        </p:blipFill>
        <p:spPr>
          <a:xfrm>
            <a:off x="3268310" y="3567043"/>
            <a:ext cx="3673670" cy="30751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9E8C742-F963-46FE-2F27-F81DD510E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13"/>
          <a:stretch/>
        </p:blipFill>
        <p:spPr>
          <a:xfrm>
            <a:off x="8266923" y="1395143"/>
            <a:ext cx="3673670" cy="307518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DE9368-F081-A878-9C2A-510B4243843B}"/>
              </a:ext>
            </a:extLst>
          </p:cNvPr>
          <p:cNvSpPr txBox="1"/>
          <p:nvPr/>
        </p:nvSpPr>
        <p:spPr>
          <a:xfrm>
            <a:off x="7212563" y="4591777"/>
            <a:ext cx="43853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la pandemia da Covid-19 si sono aggiunte incertezza e ansia legate alla salute dei propri familiari, paure generalizzate sul futuro, relazioni interpersonali difficoltose e impoverite…, tutti aspetti che impattano negativamente sugli apprendimenti </a:t>
            </a:r>
            <a:b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UNICEF Office of Research – </a:t>
            </a:r>
            <a:r>
              <a:rPr lang="en-US" sz="1600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Innocenti</a:t>
            </a:r>
            <a:r>
              <a:rPr lang="en-US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2021;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AGIA e ISS, 2022).</a:t>
            </a:r>
          </a:p>
        </p:txBody>
      </p:sp>
    </p:spTree>
    <p:extLst>
      <p:ext uri="{BB962C8B-B14F-4D97-AF65-F5344CB8AC3E}">
        <p14:creationId xmlns:p14="http://schemas.microsoft.com/office/powerpoint/2010/main" val="11661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42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«EMOZIONI» A SCUOLA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>
              <a:buClr>
                <a:srgbClr val="376092"/>
              </a:buClr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Consapevolezza delle proprie e altrui emozioni, saper stare insieme e cooperare, empatia e capacità di ascolto, prendersi cura di sé e degli altri sono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abilità umane e sociali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legate allo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sviluppo di comportamenti positivi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fondamentali nella crescita di ciascun alunno e alunna e del gruppo classe.</a:t>
            </a:r>
          </a:p>
          <a:p>
            <a:pPr>
              <a:buClr>
                <a:srgbClr val="376092"/>
              </a:buClr>
            </a:pPr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376092"/>
              </a:buClr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Sono anche aspetti necessari a un efficace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processo di apprendimento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apprendimento è efficace quando è significativo, quindi quando è anche «emozionale»;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poter apprendere, allievi e allieve hanno bisogno di ben-essere, di stare bene. </a:t>
            </a:r>
            <a:b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sostenere il loro benessere è necessario promuovere il loro sviluppo emotivo e l’alfabetizzazione emozionale. Bambini e bambine che sanno riconoscere le emozioni che provano e quindi sanno re-agirvi in modo adeguato, sono maggiormente in grado gestire le difficoltà che incontrano nello studio, nelle relazioni con i compagni o gli adulti di riferimento. </a:t>
            </a:r>
          </a:p>
          <a:p>
            <a:pPr>
              <a:lnSpc>
                <a:spcPct val="150000"/>
              </a:lnSpc>
              <a:buClr>
                <a:srgbClr val="376092"/>
              </a:buClr>
            </a:pPr>
            <a:endParaRPr lang="it-IT" sz="1600" b="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05000"/>
              </a:lnSpc>
              <a:buClr>
                <a:srgbClr val="376092"/>
              </a:buClr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61378BB-60C9-D585-B299-131E6CCC2F3A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077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L’ALFABETIZZAZIONE EMOZIONALE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>
              <a:buClr>
                <a:srgbClr val="376092"/>
              </a:buClr>
            </a:pPr>
            <a:r>
              <a:rPr lang="it-IT" sz="1600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L’alfabetizzazione emozionale promuove il </a:t>
            </a:r>
            <a:r>
              <a:rPr lang="it-IT" sz="1600" b="1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benessere socio-emotivo</a:t>
            </a:r>
            <a:r>
              <a:rPr lang="it-IT" sz="1600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bambino o della bambina.</a:t>
            </a:r>
          </a:p>
          <a:p>
            <a:pPr>
              <a:buClr>
                <a:srgbClr val="376092"/>
              </a:buClr>
            </a:pPr>
            <a:r>
              <a:rPr lang="it-IT" sz="1600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Questo avviene tramite l’insegnamento di abilità che aumentano le capacità di affrontare i problemi cognitivi, sociali ed emotivi affinché si riducano al minimo i comportamenti disfunzionali.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489E496-3E79-EB38-8D8C-74B0AFB11867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CC0E1B26-03EE-50C7-14F7-D058C1887417}"/>
              </a:ext>
            </a:extLst>
          </p:cNvPr>
          <p:cNvSpPr/>
          <p:nvPr/>
        </p:nvSpPr>
        <p:spPr>
          <a:xfrm>
            <a:off x="2265704" y="3262543"/>
            <a:ext cx="717362" cy="53938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01EC64-354D-8056-065F-2A2114EC9F69}"/>
              </a:ext>
            </a:extLst>
          </p:cNvPr>
          <p:cNvSpPr txBox="1"/>
          <p:nvPr/>
        </p:nvSpPr>
        <p:spPr>
          <a:xfrm>
            <a:off x="3044825" y="3235458"/>
            <a:ext cx="6102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 a</a:t>
            </a:r>
            <a:r>
              <a:rPr lang="it-IT" sz="18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sviluppare le </a:t>
            </a:r>
            <a:r>
              <a:rPr lang="it-IT" sz="1800" b="1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abilità di saper esprimere e saper riconoscere le proprie e altrui emozioni</a:t>
            </a:r>
          </a:p>
          <a:p>
            <a:r>
              <a:rPr lang="it-IT" sz="1800" b="1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di imparare a gestirle con competenza e intelligenza emotiva</a:t>
            </a:r>
            <a:r>
              <a:rPr lang="it-IT" sz="1800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0583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246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INTELLIGENZA EMOTIVA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marL="285750" indent="-285750">
              <a:lnSpc>
                <a:spcPct val="105000"/>
              </a:lnSpc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Peter </a:t>
            </a:r>
            <a:r>
              <a:rPr lang="it-IT" sz="1600" dirty="0" err="1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Salovey</a:t>
            </a:r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 e John D. Mayer (1990): «La capacità di monitorare le proprie e le altrui emozioni, di differenziarle e di usare tali informazioni per guidare il proprio pensiero e le proprie azioni».</a:t>
            </a:r>
          </a:p>
          <a:p>
            <a:pPr marL="285750" indent="-285750">
              <a:lnSpc>
                <a:spcPct val="105000"/>
              </a:lnSpc>
              <a:buClr>
                <a:srgbClr val="376092"/>
              </a:buClr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376092"/>
              </a:solidFill>
              <a:latin typeface="Open Sans" panose="020B0606030504020204"/>
              <a:ea typeface="SimSun" charset="0"/>
            </a:endParaRPr>
          </a:p>
          <a:p>
            <a:pPr marL="285750" indent="-285750" algn="just">
              <a:lnSpc>
                <a:spcPct val="105000"/>
              </a:lnSpc>
              <a:spcBef>
                <a:spcPts val="1125"/>
              </a:spcBef>
              <a:spcAft>
                <a:spcPts val="1125"/>
              </a:spcAft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Daniel </a:t>
            </a:r>
            <a:r>
              <a:rPr lang="it-IT" sz="1600" dirty="0" err="1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Goleman</a:t>
            </a:r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 (1995): «È la capacità di riconoscere i nostri sentimenti e quelli altrui, di motivare noi stessi, e di gestire positivamente le nostre emozioni, tanto interiormente quanto nelle relazioni sociali».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371E3D3-C69B-FB30-02A6-D8F020FB73A6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517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INTELLIGENZA EMOTIVA secondo </a:t>
            </a:r>
            <a:r>
              <a:rPr lang="it-IT" altLang="it-IT" sz="2000" b="1" dirty="0" err="1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Goleman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800" dirty="0">
                <a:solidFill>
                  <a:srgbClr val="666666"/>
                </a:solidFill>
                <a:effectLst/>
                <a:latin typeface="Lucida Sans Unicode" panose="020B0602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econ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Goleman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l’intelligenza emotiva è composta da 5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abilità.</a:t>
            </a:r>
          </a:p>
          <a:p>
            <a:pPr marL="342900" lvl="0" indent="-342900" algn="just">
              <a:buClr>
                <a:srgbClr val="37609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Conoscere le proprie emozioni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essere consapevoli di esse, dei propri stati d’animo e dei propri pensieri;</a:t>
            </a:r>
          </a:p>
          <a:p>
            <a:pPr marL="342900" lvl="0" indent="-342900" algn="just">
              <a:buClr>
                <a:srgbClr val="37609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Controllare le proprie emozioni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essere in grado di tollerare le emozioni più intense e di saperle bilanciare senza cadere alle tempeste emotive e sequestri emozionali;</a:t>
            </a:r>
          </a:p>
          <a:p>
            <a:pPr marL="342900" lvl="0" indent="-342900" algn="just">
              <a:buClr>
                <a:srgbClr val="37609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Motivare se stessi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saper utilizzare le proprie emozioni come base motivazionale per perseguire obiettivi importanti;</a:t>
            </a:r>
          </a:p>
          <a:p>
            <a:pPr marL="342900" lvl="0" indent="-342900" algn="just">
              <a:buClr>
                <a:srgbClr val="37609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Riconoscere le emozioni altrui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essere capaci di entrare in empatia con l’altro e partecipare all’esperienza affettiva dell’altro.</a:t>
            </a:r>
          </a:p>
          <a:p>
            <a:pPr marL="342900" lvl="0" indent="-342900" algn="just">
              <a:buClr>
                <a:srgbClr val="37609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Sapere gestire le relazioni con gli altri: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sapere utilizzare i feedback provenienti da noi stessi e dagli altri per gestire efficacemente i conflitti, i problemi comunicativi e le relazionali con gli altri.</a:t>
            </a:r>
          </a:p>
          <a:p>
            <a:endParaRPr lang="it-IT" sz="1600" dirty="0">
              <a:latin typeface="Open Sans" panose="020B0606030504020204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49E2586-8EBF-3AB7-1086-8639CA02DFB2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322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ANALFABETISMO EMOTIVO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mancato sviluppo dell’intelligenza emotiva determina un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analfabetismo emotivo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9D31E6-8EAB-FE5F-FBFE-6512AA16AF95}"/>
              </a:ext>
            </a:extLst>
          </p:cNvPr>
          <p:cNvSpPr txBox="1"/>
          <p:nvPr/>
        </p:nvSpPr>
        <p:spPr>
          <a:xfrm>
            <a:off x="5293707" y="4928839"/>
            <a:ext cx="6230237" cy="13747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t">
              <a:lnSpc>
                <a:spcPts val="2025"/>
              </a:lnSpc>
            </a:pPr>
            <a:r>
              <a:rPr lang="it-IT" sz="1600" spc="2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«Nel nostro tempo caratterizzato da sovrabbondanza di stimoli esterni e da carenza di comunicazione, si avvertono i segnali di quella indifferenza emotiva per effetto della quale non si ha risonanza emozionale di fronte a fatti a cui si assiste o a gesti che si compiono» (Umberto Galimberti, 2009).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F059D2-5869-4ABF-7D7B-509DFBEC30D6}"/>
              </a:ext>
            </a:extLst>
          </p:cNvPr>
          <p:cNvSpPr txBox="1"/>
          <p:nvPr/>
        </p:nvSpPr>
        <p:spPr>
          <a:xfrm>
            <a:off x="507999" y="2431409"/>
            <a:ext cx="103248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gnifica che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 è capaci di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riconoscere e controllare le proprie emozioni;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autoregolare le proprie reazioni emotive;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riconoscere le emozioni negli altri;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provare empatia e compassione per gli altri;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elaborare e gestire in modo adeguato un conflitto;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creare e mantenere relazioni interpersonali soddisfacenti.</a:t>
            </a: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Queste «incapacità» possono portare a impulsività, reazioni aggressive – fisicamente e/o verbalmente – verso gli altri, indifferenza, imprevedibilità.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3603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L’EDUCAZIONE EMOZIONALE A SCUOLA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Lavorare sulle competenze emotive e relazionali consente quindi a bambini/e </a:t>
            </a:r>
            <a:r>
              <a:rPr lang="it-IT" sz="1600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ragazzi/e di </a:t>
            </a: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sviluppare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consapevolezza emotiva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attenzione all’altro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atteggiamenti e comportamenti empatici.</a:t>
            </a:r>
          </a:p>
          <a:p>
            <a:endParaRPr lang="it-IT" sz="1600" b="1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6C6081-AE5B-9434-838C-83C3206059C2}"/>
              </a:ext>
            </a:extLst>
          </p:cNvPr>
          <p:cNvSpPr txBox="1"/>
          <p:nvPr/>
        </p:nvSpPr>
        <p:spPr>
          <a:xfrm>
            <a:off x="3051110" y="3167390"/>
            <a:ext cx="6102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Quindi, vediamo quali sono le Life Skills direttamente interessate in un’educazione emotiva/emozionale.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1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4" y="1505554"/>
            <a:ext cx="284983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LIFE SKILLS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nucleo fondamentale delle Life Skills identificato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dell’Organizzazione Mondiale della Sanità (OMS) (WHO; 1994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è costituito da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competenze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8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2FA82B1-4742-E80E-7A96-C20929ECAF22}"/>
              </a:ext>
            </a:extLst>
          </p:cNvPr>
          <p:cNvGraphicFramePr/>
          <p:nvPr/>
        </p:nvGraphicFramePr>
        <p:xfrm>
          <a:off x="2031999" y="1049788"/>
          <a:ext cx="9744117" cy="569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4" name="Gruppo 13">
            <a:extLst>
              <a:ext uri="{FF2B5EF4-FFF2-40B4-BE49-F238E27FC236}">
                <a16:creationId xmlns:a16="http://schemas.microsoft.com/office/drawing/2014/main" id="{6408319B-CC8C-2E91-C8C7-9AB74D828CC5}"/>
              </a:ext>
            </a:extLst>
          </p:cNvPr>
          <p:cNvGrpSpPr/>
          <p:nvPr/>
        </p:nvGrpSpPr>
        <p:grpSpPr>
          <a:xfrm>
            <a:off x="6087318" y="1016360"/>
            <a:ext cx="5909054" cy="2514240"/>
            <a:chOff x="6087318" y="1016360"/>
            <a:chExt cx="5909054" cy="2514240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A29FF499-2A79-E52B-9A28-828B8FD7F6E3}"/>
                </a:ext>
              </a:extLst>
            </p:cNvPr>
            <p:cNvSpPr/>
            <p:nvPr/>
          </p:nvSpPr>
          <p:spPr>
            <a:xfrm>
              <a:off x="6087318" y="1016360"/>
              <a:ext cx="4072683" cy="2514240"/>
            </a:xfrm>
            <a:prstGeom prst="roundRect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5989196F-1A03-09EB-AA0A-DC66BCDAF6F5}"/>
                </a:ext>
              </a:extLst>
            </p:cNvPr>
            <p:cNvSpPr/>
            <p:nvPr/>
          </p:nvSpPr>
          <p:spPr>
            <a:xfrm flipH="1">
              <a:off x="10160001" y="1581659"/>
              <a:ext cx="1836371" cy="1177447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rgbClr val="37609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COMPETENZE EMOTIV</a:t>
              </a:r>
              <a:r>
                <a:rPr lang="it-IT" sz="14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E</a:t>
              </a:r>
              <a:endParaRPr lang="it-IT" sz="14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D1E5398-6FFC-E9B7-12B3-A4F442B96B92}"/>
              </a:ext>
            </a:extLst>
          </p:cNvPr>
          <p:cNvGrpSpPr/>
          <p:nvPr/>
        </p:nvGrpSpPr>
        <p:grpSpPr>
          <a:xfrm>
            <a:off x="6275540" y="4158641"/>
            <a:ext cx="5618316" cy="2642514"/>
            <a:chOff x="6275540" y="4158641"/>
            <a:chExt cx="5618316" cy="2642514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9BCE0432-2FF7-91F5-2C4D-EE8ACCBB0D59}"/>
                </a:ext>
              </a:extLst>
            </p:cNvPr>
            <p:cNvSpPr/>
            <p:nvPr/>
          </p:nvSpPr>
          <p:spPr>
            <a:xfrm>
              <a:off x="6275540" y="4158641"/>
              <a:ext cx="3781945" cy="264251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66E7903C-D92D-3302-D5F9-33AC4C6ACCFB}"/>
                </a:ext>
              </a:extLst>
            </p:cNvPr>
            <p:cNvSpPr/>
            <p:nvPr/>
          </p:nvSpPr>
          <p:spPr>
            <a:xfrm flipH="1">
              <a:off x="10057485" y="4777058"/>
              <a:ext cx="1836371" cy="1177447"/>
            </a:xfrm>
            <a:prstGeom prst="rightArrow">
              <a:avLst/>
            </a:prstGeom>
            <a:solidFill>
              <a:srgbClr val="66FF66"/>
            </a:solidFill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rgbClr val="37609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COMPETENZE RELAZIONALI</a:t>
              </a:r>
              <a:endParaRPr lang="it-IT" sz="14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F48012AB-0961-DC69-4BAF-F19C3D8208EE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422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450296" y="261993"/>
            <a:ext cx="54933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sz="3200"/>
              <a:t>SCUOLA.AIRC.IT</a:t>
            </a:r>
            <a:endParaRPr/>
          </a:p>
        </p:txBody>
      </p:sp>
      <p:pic>
        <p:nvPicPr>
          <p:cNvPr id="67" name="Google Shape;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33" y="1253614"/>
            <a:ext cx="2189004" cy="279212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/>
          <p:nvPr/>
        </p:nvSpPr>
        <p:spPr>
          <a:xfrm>
            <a:off x="7859958" y="781774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900775" y="3366098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487284" y="809579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7911252" y="1271620"/>
            <a:ext cx="1794669" cy="110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NEWSLETTER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per essere aggiornati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sulle attività del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progetto </a:t>
            </a:r>
            <a:endParaRPr/>
          </a:p>
        </p:txBody>
      </p:sp>
      <p:sp>
        <p:nvSpPr>
          <p:cNvPr id="72" name="Google Shape;72;p2"/>
          <p:cNvSpPr txBox="1"/>
          <p:nvPr/>
        </p:nvSpPr>
        <p:spPr>
          <a:xfrm>
            <a:off x="845851" y="3572908"/>
            <a:ext cx="1894206" cy="130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CANCRO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IO TI BOCCIO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fai della tua scuola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una piazza distribuendo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le Arance della Salute,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miele e marmellata</a:t>
            </a:r>
            <a:endParaRPr sz="1300" b="0" i="1" u="none" strike="noStrike" cap="none">
              <a:solidFill>
                <a:srgbClr val="2F549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3" name="Google Shape;73;p2"/>
          <p:cNvGrpSpPr/>
          <p:nvPr/>
        </p:nvGrpSpPr>
        <p:grpSpPr>
          <a:xfrm rot="5015266">
            <a:off x="4103535" y="1430883"/>
            <a:ext cx="1049911" cy="823268"/>
            <a:chOff x="2944813" y="2861320"/>
            <a:chExt cx="1049911" cy="823268"/>
          </a:xfrm>
        </p:grpSpPr>
        <p:pic>
          <p:nvPicPr>
            <p:cNvPr id="74" name="Google Shape;7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1556" y="2628707"/>
            <a:ext cx="3382331" cy="24775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2"/>
          <p:cNvGrpSpPr/>
          <p:nvPr/>
        </p:nvGrpSpPr>
        <p:grpSpPr>
          <a:xfrm rot="913737">
            <a:off x="2707893" y="3197301"/>
            <a:ext cx="1049911" cy="823268"/>
            <a:chOff x="2944813" y="2861320"/>
            <a:chExt cx="1049911" cy="823268"/>
          </a:xfrm>
        </p:grpSpPr>
        <p:pic>
          <p:nvPicPr>
            <p:cNvPr id="80" name="Google Shape;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2"/>
          <p:cNvSpPr txBox="1"/>
          <p:nvPr/>
        </p:nvSpPr>
        <p:spPr>
          <a:xfrm>
            <a:off x="2694360" y="1046242"/>
            <a:ext cx="1501914" cy="1243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WEBINAR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5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formazione live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5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con ricercatori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5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 divulgatori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5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 schede didattiche di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5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approfondimento</a:t>
            </a: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733675" y="1564560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775809" y="1922067"/>
            <a:ext cx="1826444" cy="140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KIT DIDATTICI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MULTIMEDIALI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schede, presentazioni,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giochi, animazioni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 video </a:t>
            </a: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2648148" y="4185211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9705921" y="1636350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0084043" y="3554383"/>
            <a:ext cx="1970975" cy="1873858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4495643" y="4873306"/>
            <a:ext cx="1869995" cy="1736433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p2"/>
          <p:cNvGrpSpPr/>
          <p:nvPr/>
        </p:nvGrpSpPr>
        <p:grpSpPr>
          <a:xfrm rot="-3403152" flipH="1">
            <a:off x="8843729" y="2414821"/>
            <a:ext cx="877873" cy="707738"/>
            <a:chOff x="2944813" y="2861320"/>
            <a:chExt cx="1049911" cy="823268"/>
          </a:xfrm>
        </p:grpSpPr>
        <p:pic>
          <p:nvPicPr>
            <p:cNvPr id="92" name="Google Shape;9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" name="Google Shape;96;p2"/>
          <p:cNvSpPr txBox="1"/>
          <p:nvPr/>
        </p:nvSpPr>
        <p:spPr>
          <a:xfrm>
            <a:off x="10179859" y="3749036"/>
            <a:ext cx="1746250" cy="142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CONTEST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concorsi e altre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iniziative speciali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sui temi del dono,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della prevenzione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 della cittadinanza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Times New Roman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attiva</a:t>
            </a:r>
            <a:endParaRPr/>
          </a:p>
        </p:txBody>
      </p:sp>
      <p:grpSp>
        <p:nvGrpSpPr>
          <p:cNvPr id="97" name="Google Shape;97;p2"/>
          <p:cNvGrpSpPr/>
          <p:nvPr/>
        </p:nvGrpSpPr>
        <p:grpSpPr>
          <a:xfrm rot="-499221" flipH="1">
            <a:off x="9321198" y="3464794"/>
            <a:ext cx="877873" cy="707738"/>
            <a:chOff x="2944813" y="2861320"/>
            <a:chExt cx="1049911" cy="823268"/>
          </a:xfrm>
        </p:grpSpPr>
        <p:pic>
          <p:nvPicPr>
            <p:cNvPr id="98" name="Google Shape;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" name="Google Shape;102;p2"/>
          <p:cNvGrpSpPr/>
          <p:nvPr/>
        </p:nvGrpSpPr>
        <p:grpSpPr>
          <a:xfrm rot="-541936">
            <a:off x="3969447" y="3665252"/>
            <a:ext cx="823644" cy="682755"/>
            <a:chOff x="2944813" y="2861320"/>
            <a:chExt cx="1049911" cy="823268"/>
          </a:xfrm>
        </p:grpSpPr>
        <p:pic>
          <p:nvPicPr>
            <p:cNvPr id="103" name="Google Shape;103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2"/>
          <p:cNvSpPr txBox="1"/>
          <p:nvPr/>
        </p:nvSpPr>
        <p:spPr>
          <a:xfrm>
            <a:off x="2964461" y="4470197"/>
            <a:ext cx="1281113" cy="129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L’ISOLA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DEI FUMOSI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videogioco educational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per dire di no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alla sigaretta</a:t>
            </a:r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4257020" y="5347417"/>
            <a:ext cx="2390776" cy="14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WORKSHOP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incontri formativi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 informativi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per docenti e dirigenti </a:t>
            </a:r>
            <a:endParaRPr/>
          </a:p>
        </p:txBody>
      </p:sp>
      <p:grpSp>
        <p:nvGrpSpPr>
          <p:cNvPr id="109" name="Google Shape;109;p2"/>
          <p:cNvGrpSpPr/>
          <p:nvPr/>
        </p:nvGrpSpPr>
        <p:grpSpPr>
          <a:xfrm rot="-4374237" flipH="1">
            <a:off x="7018501" y="1295669"/>
            <a:ext cx="876827" cy="743168"/>
            <a:chOff x="2944813" y="2861320"/>
            <a:chExt cx="1049911" cy="823268"/>
          </a:xfrm>
        </p:grpSpPr>
        <p:pic>
          <p:nvPicPr>
            <p:cNvPr id="110" name="Google Shape;11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oogle Shape;114;p2"/>
          <p:cNvGrpSpPr/>
          <p:nvPr/>
        </p:nvGrpSpPr>
        <p:grpSpPr>
          <a:xfrm rot="1145423" flipH="1">
            <a:off x="8544232" y="4177930"/>
            <a:ext cx="877873" cy="707738"/>
            <a:chOff x="2944813" y="2861320"/>
            <a:chExt cx="1049911" cy="823268"/>
          </a:xfrm>
        </p:grpSpPr>
        <p:pic>
          <p:nvPicPr>
            <p:cNvPr id="115" name="Google Shape;11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" name="Google Shape;119;p2"/>
          <p:cNvGrpSpPr/>
          <p:nvPr/>
        </p:nvGrpSpPr>
        <p:grpSpPr>
          <a:xfrm rot="3423716" flipH="1">
            <a:off x="7778421" y="4660240"/>
            <a:ext cx="877873" cy="707738"/>
            <a:chOff x="2944813" y="2861320"/>
            <a:chExt cx="1049911" cy="823268"/>
          </a:xfrm>
        </p:grpSpPr>
        <p:pic>
          <p:nvPicPr>
            <p:cNvPr id="120" name="Google Shape;12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2"/>
          <p:cNvSpPr/>
          <p:nvPr/>
        </p:nvSpPr>
        <p:spPr>
          <a:xfrm>
            <a:off x="8680651" y="5042265"/>
            <a:ext cx="1993804" cy="1808438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6560588" y="5234845"/>
            <a:ext cx="1968650" cy="1802240"/>
          </a:xfrm>
          <a:prstGeom prst="ellipse">
            <a:avLst/>
          </a:prstGeom>
          <a:solidFill>
            <a:schemeClr val="lt1">
              <a:alpha val="2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126;p2"/>
          <p:cNvGrpSpPr/>
          <p:nvPr/>
        </p:nvGrpSpPr>
        <p:grpSpPr>
          <a:xfrm rot="-2172683">
            <a:off x="4513215" y="4337723"/>
            <a:ext cx="823644" cy="682755"/>
            <a:chOff x="2944813" y="2861320"/>
            <a:chExt cx="1049911" cy="823268"/>
          </a:xfrm>
        </p:grpSpPr>
        <p:pic>
          <p:nvPicPr>
            <p:cNvPr id="127" name="Google Shape;127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2"/>
          <p:cNvSpPr txBox="1"/>
          <p:nvPr/>
        </p:nvSpPr>
        <p:spPr>
          <a:xfrm>
            <a:off x="8801620" y="5259117"/>
            <a:ext cx="1720498" cy="147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INCONTRI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CON LA RICERCA</a:t>
            </a:r>
            <a:endParaRPr sz="1400" b="0" i="1" u="none" strike="noStrike" cap="none">
              <a:solidFill>
                <a:srgbClr val="2F549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ospitare a scuola e online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un ricercatore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 per parlare di scienza 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e prevenzione</a:t>
            </a:r>
            <a:endParaRPr/>
          </a:p>
        </p:txBody>
      </p:sp>
      <p:grpSp>
        <p:nvGrpSpPr>
          <p:cNvPr id="132" name="Google Shape;132;p2"/>
          <p:cNvGrpSpPr/>
          <p:nvPr/>
        </p:nvGrpSpPr>
        <p:grpSpPr>
          <a:xfrm rot="2182352">
            <a:off x="2596346" y="2328853"/>
            <a:ext cx="1103901" cy="891781"/>
            <a:chOff x="2944813" y="2861320"/>
            <a:chExt cx="1049911" cy="823268"/>
          </a:xfrm>
        </p:grpSpPr>
        <p:pic>
          <p:nvPicPr>
            <p:cNvPr id="133" name="Google Shape;133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44813" y="3448050"/>
              <a:ext cx="242887" cy="236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28975" y="3119438"/>
              <a:ext cx="182563" cy="17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75050" y="2944037"/>
              <a:ext cx="136525" cy="133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01061" y="2861320"/>
              <a:ext cx="93663" cy="9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Google Shape;137;p2"/>
          <p:cNvSpPr txBox="1"/>
          <p:nvPr/>
        </p:nvSpPr>
        <p:spPr>
          <a:xfrm>
            <a:off x="9652118" y="1811230"/>
            <a:ext cx="1969877" cy="122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9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1300"/>
              <a:buFont typeface="Open Sans"/>
              <a:buNone/>
            </a:pPr>
            <a:r>
              <a:rPr lang="it-IT" sz="1300" b="1" i="1" u="none" strike="noStrike" cap="none">
                <a:solidFill>
                  <a:srgbClr val="2F5597"/>
                </a:solidFill>
                <a:latin typeface="Open Sans"/>
                <a:ea typeface="Open Sans"/>
                <a:cs typeface="Open Sans"/>
                <a:sym typeface="Open Sans"/>
              </a:rPr>
              <a:t>CANALE </a:t>
            </a:r>
            <a:endParaRPr/>
          </a:p>
          <a:p>
            <a:pPr marL="1905" marR="0" lvl="0" indent="0" algn="ctr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2F5597"/>
              </a:buClr>
              <a:buSzPts val="1300"/>
              <a:buFont typeface="Open Sans"/>
              <a:buNone/>
            </a:pPr>
            <a:r>
              <a:rPr lang="it-IT" sz="1300" b="1" i="1" u="none" strike="noStrike" cap="none">
                <a:solidFill>
                  <a:srgbClr val="2F5597"/>
                </a:solidFill>
                <a:latin typeface="Open Sans"/>
                <a:ea typeface="Open Sans"/>
                <a:cs typeface="Open Sans"/>
                <a:sym typeface="Open Sans"/>
              </a:rPr>
              <a:t>YOUTUBE</a:t>
            </a:r>
            <a:endParaRPr sz="13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86055" marR="17716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1300"/>
              <a:buFont typeface="Open Sans"/>
              <a:buNone/>
            </a:pPr>
            <a:r>
              <a:rPr lang="it-IT" sz="1300" b="1" i="1" u="none" strike="noStrike" cap="none">
                <a:solidFill>
                  <a:srgbClr val="2F5597"/>
                </a:solidFill>
                <a:latin typeface="Open Sans"/>
                <a:ea typeface="Open Sans"/>
                <a:cs typeface="Open Sans"/>
                <a:sym typeface="Open Sans"/>
              </a:rPr>
              <a:t>AIRC Education</a:t>
            </a:r>
            <a:endParaRPr sz="1300" b="1" i="1" u="none" strike="noStrike" cap="none">
              <a:solidFill>
                <a:srgbClr val="2F559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86055" marR="17716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Open Sans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ricco di contenuti su </a:t>
            </a:r>
            <a:endParaRPr/>
          </a:p>
          <a:p>
            <a:pPr marL="186055" marR="17716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300"/>
              <a:buFont typeface="Open Sans"/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ricerca, salute e prevenzione</a:t>
            </a:r>
            <a:endParaRPr/>
          </a:p>
        </p:txBody>
      </p:sp>
      <p:sp>
        <p:nvSpPr>
          <p:cNvPr id="138" name="Google Shape;138;p2"/>
          <p:cNvSpPr txBox="1"/>
          <p:nvPr/>
        </p:nvSpPr>
        <p:spPr>
          <a:xfrm>
            <a:off x="6651030" y="5299126"/>
            <a:ext cx="1781957" cy="14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1" u="none" strike="noStrike" cap="none">
              <a:solidFill>
                <a:srgbClr val="2F549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EDUCAZIONE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CIVICA TRA PARI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0" i="1" u="none" strike="noStrike" cap="none">
                <a:solidFill>
                  <a:srgbClr val="2F5496"/>
                </a:solidFill>
                <a:latin typeface="Open Sans"/>
                <a:ea typeface="Open Sans"/>
                <a:cs typeface="Open Sans"/>
                <a:sym typeface="Open Sans"/>
              </a:rPr>
              <a:t>ragazzi e ragazze promotori di stili di vita sani, ricerca e cittadinanza attiva </a:t>
            </a:r>
            <a:endParaRPr sz="1300" b="0" i="1" u="none" strike="noStrike" cap="none">
              <a:solidFill>
                <a:srgbClr val="2F549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B8EE4C72-76E7-8107-37B5-ED5F88F9F87D}"/>
              </a:ext>
            </a:extLst>
          </p:cNvPr>
          <p:cNvSpPr txBox="1">
            <a:spLocks/>
          </p:cNvSpPr>
          <p:nvPr/>
        </p:nvSpPr>
        <p:spPr>
          <a:xfrm>
            <a:off x="10237428" y="117007"/>
            <a:ext cx="1838855" cy="13765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AIRC</a:t>
            </a:r>
          </a:p>
          <a:p>
            <a:pPr algn="r"/>
            <a:r>
              <a:rPr lang="it-IT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nelle scuole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endParaRPr lang="it-IT" altLang="it-IT" sz="20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Consapevolezza di sé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648000" indent="-342900">
              <a:buSzPts val="10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Corporea: riconoscere i segnali del corpo.</a:t>
            </a:r>
          </a:p>
          <a:p>
            <a:pPr marL="648000" indent="-342900">
              <a:buSzPts val="10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Emotiva: dare un nome alle emozioni e riconoscerle; riconoscere il proprio modo di reagire di fronte alle situazioni.</a:t>
            </a:r>
          </a:p>
          <a:p>
            <a:pPr marL="648000" indent="-342900">
              <a:buSzPts val="1000"/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Cognitiva, ciò che sappiamo di noi: riconoscere i propri punti di forza, aree deboli (o migliorabili), desideri, bisogni, obiettivi, preferenze e gusti.</a:t>
            </a: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Gestione delle emozioni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(non è controllo): utilizzare le emozioni quali strumenti per agire, senza farsene travolgere o trasportare; è anche la capacità di provare emozioni positive.</a:t>
            </a: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Gestione dello stress: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riuscire a trovare o ritrovare uno stato di benessere psico-fisico-emotivo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intervenendo sull’ambiente o su se stessi e modificando il corpo, le emozioni, i pensieri, le nostre azioni o reazioni abituali.</a:t>
            </a:r>
          </a:p>
          <a:p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F3369BFF-48A0-D419-F884-EC04075CE17D}"/>
              </a:ext>
            </a:extLst>
          </p:cNvPr>
          <p:cNvSpPr/>
          <p:nvPr/>
        </p:nvSpPr>
        <p:spPr>
          <a:xfrm flipH="1">
            <a:off x="453748" y="1306237"/>
            <a:ext cx="3060000" cy="648000"/>
          </a:xfrm>
          <a:prstGeom prst="round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>
                <a:solidFill>
                  <a:srgbClr val="37609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COMPETENZE EMOTIV</a:t>
            </a:r>
            <a:r>
              <a:rPr lang="it-IT" sz="1800" b="1" dirty="0">
                <a:solidFill>
                  <a:srgbClr val="37609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E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endParaRPr lang="it-IT" altLang="it-IT" sz="20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Empatia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è la capacità di mettersi nei panni degli altri, di riconoscere e condividere le emozioni dell’altro. Utilizzare l’empatia significa comprendere come si sente l’altra persona non solo con la testa, ma anche con il cuore e la pancia.</a:t>
            </a: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Comunicazione efficace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saper ascoltare e sapersi esprimere in ogni situazione, con qualunque interlocutore in modo chiaro (comunicazione verbale) e coerente con il proprio stato d’animo, esprimendo un messaggio coerente tra parole, mimica ed espressioni facciali, postura (comunicazione non verbale) e voce (</a:t>
            </a:r>
            <a:r>
              <a:rPr lang="it-IT" sz="1600" dirty="0" err="1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paraverbale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it-IT" sz="1600" b="1" u="none" strike="noStrike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Relazioni efficaci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riuscire ad affermare se stessi nel proprio ruolo, sostenendo le proprie opinioni nel rispetto degli altri, delle loro idee e dei loro bisogni, senza prevaricazioni o sottomissioni. Significa saper coltivare relazioni durature e saper interrompere relazioni dannose.</a:t>
            </a: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DD25169-321C-154A-0237-F51B26EAF617}"/>
              </a:ext>
            </a:extLst>
          </p:cNvPr>
          <p:cNvSpPr/>
          <p:nvPr/>
        </p:nvSpPr>
        <p:spPr>
          <a:xfrm flipH="1">
            <a:off x="469900" y="1336204"/>
            <a:ext cx="3384000" cy="648000"/>
          </a:xfrm>
          <a:prstGeom prst="round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b="1" dirty="0">
                <a:solidFill>
                  <a:srgbClr val="37609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COMPETENZE RELAZIONALI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66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SUGGERIMENTI E PROPOSTE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L’OMS afferma esplicitamente che le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Skills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possano essere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allenate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(WHO, 1998;  </a:t>
            </a:r>
            <a:r>
              <a:rPr lang="it-IT" sz="1600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DoRS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2012; WHO, 2020). </a:t>
            </a:r>
          </a:p>
          <a:p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competenze emotive e relazionali sono in gioco in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ogni momento della vita scolastica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quindi possono essere sostenute e sviluppate con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qualsiasi attività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con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ogni contenuto disciplinare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86EF50-2314-672E-9DE1-350BFE6D4183}"/>
              </a:ext>
            </a:extLst>
          </p:cNvPr>
          <p:cNvSpPr txBox="1"/>
          <p:nvPr/>
        </p:nvSpPr>
        <p:spPr>
          <a:xfrm>
            <a:off x="6587013" y="3421916"/>
            <a:ext cx="4666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76092"/>
                </a:solidFill>
                <a:latin typeface="Open Sans" panose="020B0606030504020204"/>
                <a:ea typeface="SimSun" panose="02010600030101010101" pitchFamily="2" charset="-122"/>
              </a:rPr>
              <a:t>Quando? Come?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1A4613-CB08-6EAF-5107-BB1C4A7DCF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7705" y="3886783"/>
            <a:ext cx="487158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705E76B0-A56C-B18E-F1B7-4D75D79896E6}"/>
              </a:ext>
            </a:extLst>
          </p:cNvPr>
          <p:cNvGrpSpPr/>
          <p:nvPr/>
        </p:nvGrpSpPr>
        <p:grpSpPr>
          <a:xfrm>
            <a:off x="747300" y="1851542"/>
            <a:ext cx="10781557" cy="1077218"/>
            <a:chOff x="747300" y="1851542"/>
            <a:chExt cx="10781557" cy="1077218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1C86EF50-2314-672E-9DE1-350BFE6D4183}"/>
                </a:ext>
              </a:extLst>
            </p:cNvPr>
            <p:cNvSpPr txBox="1"/>
            <p:nvPr/>
          </p:nvSpPr>
          <p:spPr>
            <a:xfrm>
              <a:off x="1515639" y="1851542"/>
              <a:ext cx="1001321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endPara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Possiamo farlo ogni giorno con il </a:t>
              </a:r>
              <a:r>
                <a:rPr lang="it-IT" sz="1600" b="1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nostro «stare in classe»</a:t>
              </a: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con il nostro modo di relazionarci agli/alle allievi/e, usando una comunicazione empatica e efficace e un ascolto autentico, creando un clima di classe empatico, rispettoso delle caratteristiche dell’altro, creativo e vivace. </a:t>
              </a:r>
            </a:p>
          </p:txBody>
        </p:sp>
        <p:sp>
          <p:nvSpPr>
            <p:cNvPr id="2" name="Freccia a destra 1">
              <a:extLst>
                <a:ext uri="{FF2B5EF4-FFF2-40B4-BE49-F238E27FC236}">
                  <a16:creationId xmlns:a16="http://schemas.microsoft.com/office/drawing/2014/main" id="{C4B897EA-1E18-79F1-0929-29D31DE13761}"/>
                </a:ext>
              </a:extLst>
            </p:cNvPr>
            <p:cNvSpPr/>
            <p:nvPr/>
          </p:nvSpPr>
          <p:spPr>
            <a:xfrm>
              <a:off x="747300" y="2051222"/>
              <a:ext cx="720000" cy="468000"/>
            </a:xfrm>
            <a:prstGeom prst="rightArrow">
              <a:avLst/>
            </a:prstGeom>
            <a:solidFill>
              <a:srgbClr val="37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CasellaDiTesto 14">
            <a:extLst>
              <a:ext uri="{FF2B5EF4-FFF2-40B4-BE49-F238E27FC236}">
                <a16:creationId xmlns:a16="http://schemas.microsoft.com/office/drawing/2014/main" id="{009E0661-3E0D-E9D5-AFEB-304110FC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QUANDO? COME? 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572C075-07C0-42C7-4E25-F3AF2E8FE1A3}"/>
              </a:ext>
            </a:extLst>
          </p:cNvPr>
          <p:cNvGrpSpPr/>
          <p:nvPr/>
        </p:nvGrpSpPr>
        <p:grpSpPr>
          <a:xfrm>
            <a:off x="1626220" y="3134355"/>
            <a:ext cx="8790525" cy="1882838"/>
            <a:chOff x="1626220" y="3134355"/>
            <a:chExt cx="8790525" cy="1882838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BDFFC21-2D58-36EC-2950-690ED3CD45BF}"/>
                </a:ext>
              </a:extLst>
            </p:cNvPr>
            <p:cNvSpPr txBox="1"/>
            <p:nvPr/>
          </p:nvSpPr>
          <p:spPr>
            <a:xfrm>
              <a:off x="2378514" y="3201311"/>
              <a:ext cx="803823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376092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Possiamo prevedere di utilizzare alcune </a:t>
              </a:r>
              <a:r>
                <a:rPr lang="it-IT" sz="1600" b="1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strategie e metodologie</a:t>
              </a: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che sono utili a sviluppare queste competenze, utilizzandole nella didattica quotidiana. </a:t>
              </a:r>
            </a:p>
            <a:p>
              <a:pPr marL="648000" lvl="4" indent="-285750">
                <a:buClr>
                  <a:srgbClr val="FF9900"/>
                </a:buClr>
                <a:buFont typeface="Wingdings" panose="05000000000000000000" pitchFamily="2" charset="2"/>
                <a:buChar char="ü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Lavori in piccolo e grande gruppo</a:t>
              </a:r>
            </a:p>
            <a:p>
              <a:pPr marL="648000" lvl="4" indent="-285750">
                <a:buClr>
                  <a:srgbClr val="FF9900"/>
                </a:buClr>
                <a:buFont typeface="Wingdings" panose="05000000000000000000" pitchFamily="2" charset="2"/>
                <a:buChar char="ü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Discussioni, confronti, </a:t>
              </a:r>
              <a:r>
                <a:rPr lang="it-IT" sz="1600" dirty="0" err="1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debate</a:t>
              </a:r>
              <a:endPara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648000" lvl="4" indent="-285750">
                <a:buClr>
                  <a:srgbClr val="FF9900"/>
                </a:buClr>
                <a:buFont typeface="Wingdings" panose="05000000000000000000" pitchFamily="2" charset="2"/>
                <a:buChar char="ü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Cooperative learning</a:t>
              </a:r>
            </a:p>
            <a:p>
              <a:pPr marL="648000" lvl="4" indent="-285750">
                <a:buClr>
                  <a:srgbClr val="FF9900"/>
                </a:buClr>
                <a:buFont typeface="Wingdings" panose="05000000000000000000" pitchFamily="2" charset="2"/>
                <a:buChar char="ü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Brainstorming</a:t>
              </a:r>
            </a:p>
            <a:p>
              <a:pPr marL="648000" lvl="4" indent="-285750">
                <a:buClr>
                  <a:srgbClr val="FF9900"/>
                </a:buClr>
                <a:buFont typeface="Wingdings" panose="05000000000000000000" pitchFamily="2" charset="2"/>
                <a:buChar char="ü"/>
              </a:pPr>
              <a:r>
                <a:rPr lang="it-IT" sz="1600" dirty="0" err="1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Role</a:t>
              </a: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-playing</a:t>
              </a:r>
            </a:p>
          </p:txBody>
        </p:sp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C77BFBB6-5999-B807-5277-DCCE215AEFD7}"/>
                </a:ext>
              </a:extLst>
            </p:cNvPr>
            <p:cNvSpPr/>
            <p:nvPr/>
          </p:nvSpPr>
          <p:spPr>
            <a:xfrm>
              <a:off x="1626220" y="3134355"/>
              <a:ext cx="720000" cy="468000"/>
            </a:xfrm>
            <a:prstGeom prst="rightArrow">
              <a:avLst/>
            </a:prstGeom>
            <a:solidFill>
              <a:srgbClr val="37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AC56E70-B87A-0E42-5E01-2E07443C5F25}"/>
              </a:ext>
            </a:extLst>
          </p:cNvPr>
          <p:cNvGrpSpPr/>
          <p:nvPr/>
        </p:nvGrpSpPr>
        <p:grpSpPr>
          <a:xfrm>
            <a:off x="3840892" y="5339667"/>
            <a:ext cx="6837995" cy="880876"/>
            <a:chOff x="3840892" y="5339667"/>
            <a:chExt cx="6837995" cy="880876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74BE1E3-82FB-97F0-BB7A-396BB66E5B4B}"/>
                </a:ext>
              </a:extLst>
            </p:cNvPr>
            <p:cNvSpPr txBox="1"/>
            <p:nvPr/>
          </p:nvSpPr>
          <p:spPr>
            <a:xfrm>
              <a:off x="4580829" y="5389546"/>
              <a:ext cx="60980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Possiamo organizzare e attivare </a:t>
              </a:r>
              <a:r>
                <a:rPr lang="it-IT" sz="1600" b="1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laboratori, percorsi tematici, incontri</a:t>
              </a:r>
              <a:r>
                <a:rPr lang="it-IT" sz="1600" dirty="0">
                  <a:solidFill>
                    <a:srgbClr val="37609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specifici con cui andare a lavorare in modo più esplicito su alcune di queste competenze.</a:t>
              </a:r>
              <a:endParaRPr lang="it-IT" sz="1600" dirty="0"/>
            </a:p>
          </p:txBody>
        </p:sp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9ACCC6F6-D90F-7D45-040E-54C8C1204236}"/>
                </a:ext>
              </a:extLst>
            </p:cNvPr>
            <p:cNvSpPr/>
            <p:nvPr/>
          </p:nvSpPr>
          <p:spPr>
            <a:xfrm>
              <a:off x="3840892" y="5339667"/>
              <a:ext cx="720000" cy="468000"/>
            </a:xfrm>
            <a:prstGeom prst="rightArrow">
              <a:avLst/>
            </a:prstGeom>
            <a:solidFill>
              <a:srgbClr val="376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9685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698821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UNA COSTELLAZIONE LUMINOSA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Progetto AIRC nelle scuole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«Una Costellazione Luminosa»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permette di lavorare su molte competenze emotive e relazionali.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19" name="Google Shape;150;g1020d4e4f60_1_311">
            <a:extLst>
              <a:ext uri="{FF2B5EF4-FFF2-40B4-BE49-F238E27FC236}">
                <a16:creationId xmlns:a16="http://schemas.microsoft.com/office/drawing/2014/main" id="{25668711-F9CA-3BD2-316A-8B544C436B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2517" y="2158999"/>
            <a:ext cx="3545156" cy="425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1;g1020d4e4f60_1_311">
            <a:extLst>
              <a:ext uri="{FF2B5EF4-FFF2-40B4-BE49-F238E27FC236}">
                <a16:creationId xmlns:a16="http://schemas.microsoft.com/office/drawing/2014/main" id="{859ED5AA-0518-C625-9554-E293C5CB578B}"/>
              </a:ext>
            </a:extLst>
          </p:cNvPr>
          <p:cNvSpPr txBox="1"/>
          <p:nvPr/>
        </p:nvSpPr>
        <p:spPr>
          <a:xfrm>
            <a:off x="4554617" y="5855528"/>
            <a:ext cx="408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kit educativo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152;g1020d4e4f60_1_311">
            <a:extLst>
              <a:ext uri="{FF2B5EF4-FFF2-40B4-BE49-F238E27FC236}">
                <a16:creationId xmlns:a16="http://schemas.microsoft.com/office/drawing/2014/main" id="{3160AFAD-5FB1-B004-22FD-DD3459436918}"/>
              </a:ext>
            </a:extLst>
          </p:cNvPr>
          <p:cNvSpPr txBox="1"/>
          <p:nvPr/>
        </p:nvSpPr>
        <p:spPr>
          <a:xfrm>
            <a:off x="8132021" y="6484184"/>
            <a:ext cx="389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sito web: costellazione.airc.it</a:t>
            </a:r>
            <a:endParaRPr sz="16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Immagine 1" descr="Immagine che contiene testo, nero, schermo, screenshot&#10;&#10;Descrizione generata automaticamente">
            <a:extLst>
              <a:ext uri="{FF2B5EF4-FFF2-40B4-BE49-F238E27FC236}">
                <a16:creationId xmlns:a16="http://schemas.microsoft.com/office/drawing/2014/main" id="{CEAD6C99-2730-56CB-A4FE-05526A966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384" y="2565031"/>
            <a:ext cx="2616200" cy="3187700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751323-D69F-46BC-E01B-548D02673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539" y="2734162"/>
            <a:ext cx="2540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58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UNA COSTELLAZIONE LUMINOSA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8EF48A-701B-67AA-A1BF-76A6E8EB42BD}"/>
              </a:ext>
            </a:extLst>
          </p:cNvPr>
          <p:cNvSpPr txBox="1"/>
          <p:nvPr/>
        </p:nvSpPr>
        <p:spPr>
          <a:xfrm>
            <a:off x="502909" y="1975124"/>
            <a:ext cx="65328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Questo Kit educativo propone un viaggio attraverso 8 parole selezionate dalla </a:t>
            </a:r>
            <a:r>
              <a:rPr lang="it-IT" sz="18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Fondazione AIRC per la ricerca sul cancro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ricerca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cellula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cura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ambiente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alimentazione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movimento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futuro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dono</a:t>
            </a:r>
            <a:r>
              <a:rPr lang="it-IT" sz="18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0455DD-254E-FAEF-B2DF-626CD701F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015" y="1320799"/>
            <a:ext cx="4272743" cy="53930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802E6B-06BD-DA86-52E4-61170D396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828" y="3254821"/>
            <a:ext cx="4430079" cy="27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4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UNA COSTELLAZIONE LUMINOSA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0455DD-254E-FAEF-B2DF-626CD701F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196" y="1991421"/>
            <a:ext cx="3336999" cy="42119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802E6B-06BD-DA86-52E4-61170D396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4130553"/>
            <a:ext cx="3314407" cy="20728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6" y="1924350"/>
            <a:ext cx="74838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attività proposte partono quindi da queste 8 pa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 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fanno parte del quotidiano degli alunni e che sono </a:t>
            </a:r>
            <a:r>
              <a:rPr lang="it-IT" sz="16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trasversali alle varie discipline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si 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prestano a </a:t>
            </a:r>
            <a:r>
              <a:rPr lang="it-IT" sz="16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impiegare approcci e tecniche didattiche all’avanguardia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dall’approccio IBSE alle Thinking </a:t>
            </a:r>
            <a:r>
              <a:rPr lang="it-IT" sz="1600" b="0" i="0" u="none" strike="noStrike" baseline="0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Routines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 che si integrano bene nell’Educazione civica e nel </a:t>
            </a:r>
            <a:r>
              <a:rPr lang="it-IT" sz="16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sostenere lo sviluppo 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delle </a:t>
            </a:r>
            <a:r>
              <a:rPr lang="it-IT" sz="16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competenze relazionali ed emotive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oltre che del </a:t>
            </a:r>
            <a:r>
              <a:rPr lang="it-IT" sz="1600" b="1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pensiero critico e creativo </a:t>
            </a:r>
            <a:r>
              <a:rPr lang="it-IT" sz="1600" b="0" i="0" u="none" strike="noStrike" baseline="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degli alunni e delle alunne.</a:t>
            </a:r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44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66C1B6-DF16-03E7-1A4E-BAA02622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138" y="1209691"/>
            <a:ext cx="7627088" cy="47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36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LA CURA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11347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attività proposte su questa parola consentono di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lavorare sull’attenzione verso sé e verso gli altri;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scoprire e sperimentare i propri e altrui bisogni di «cura», quindi da una parte l’essere ascoltati, compresi, accettati dall’altro, e dall’altra parte, ascoltare, comprendere e accettare l’altro;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sperimentare e far comprendere l’importanza del «prendersi cura» dell’altro;  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sviluppare creare relazioni positive con gli altri, pari e adulti;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favorire supporto reciproco, condivisione, inclusività.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66C1B6-DF16-03E7-1A4E-BAA02622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11454" y="3977334"/>
            <a:ext cx="4690172" cy="2668546"/>
          </a:xfrm>
          <a:prstGeom prst="rect">
            <a:avLst/>
          </a:prstGeom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F0F9B6EF-BF63-A5EE-3750-91470A1156F2}"/>
              </a:ext>
            </a:extLst>
          </p:cNvPr>
          <p:cNvSpPr/>
          <p:nvPr/>
        </p:nvSpPr>
        <p:spPr>
          <a:xfrm>
            <a:off x="3130738" y="3883143"/>
            <a:ext cx="285562" cy="419100"/>
          </a:xfrm>
          <a:prstGeom prst="downArrow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99B444-3D64-A7BC-46A2-ED84729D1B8B}"/>
              </a:ext>
            </a:extLst>
          </p:cNvPr>
          <p:cNvSpPr txBox="1"/>
          <p:nvPr/>
        </p:nvSpPr>
        <p:spPr>
          <a:xfrm>
            <a:off x="1317217" y="4390072"/>
            <a:ext cx="4004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COMPETENZE EMOTIVE E RELAZIONALI</a:t>
            </a:r>
          </a:p>
        </p:txBody>
      </p:sp>
    </p:spTree>
    <p:extLst>
      <p:ext uri="{BB962C8B-B14F-4D97-AF65-F5344CB8AC3E}">
        <p14:creationId xmlns:p14="http://schemas.microsoft.com/office/powerpoint/2010/main" val="37867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27" y="1233412"/>
            <a:ext cx="11268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LA CURA</a:t>
            </a:r>
          </a:p>
          <a:p>
            <a:pPr algn="just" eaLnBrk="1" hangingPunct="1"/>
            <a:r>
              <a:rPr lang="it-IT" sz="1800" b="1" dirty="0">
                <a:solidFill>
                  <a:srgbClr val="37609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https://costellazione.airc.it/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F4267A9-189C-CF66-1E0D-CC7239DDF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529" y="1943905"/>
            <a:ext cx="8490505" cy="48308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8A8278-B059-2B41-C7CB-8FDAA2814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834" y="2393114"/>
            <a:ext cx="1257300" cy="1348740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3728420F-4101-9D83-541B-9C8699EA936F}"/>
              </a:ext>
            </a:extLst>
          </p:cNvPr>
          <p:cNvCxnSpPr/>
          <p:nvPr/>
        </p:nvCxnSpPr>
        <p:spPr>
          <a:xfrm>
            <a:off x="571500" y="-78377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1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20d4e4f60_1_311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g1020d4e4f60_1_311"/>
          <p:cNvSpPr txBox="1">
            <a:spLocks noGrp="1"/>
          </p:cNvSpPr>
          <p:nvPr>
            <p:ph type="title"/>
          </p:nvPr>
        </p:nvSpPr>
        <p:spPr>
          <a:xfrm>
            <a:off x="450300" y="262000"/>
            <a:ext cx="94026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sz="3200"/>
              <a:t>UNA COSTELLAZIONE LUMINOSA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7" name="Google Shape;147;g1020d4e4f60_1_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020d4e4f60_1_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7425" y="1561175"/>
            <a:ext cx="3899848" cy="450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020d4e4f60_1_311"/>
          <p:cNvSpPr txBox="1"/>
          <p:nvPr/>
        </p:nvSpPr>
        <p:spPr>
          <a:xfrm>
            <a:off x="2398259" y="4862129"/>
            <a:ext cx="408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kit educativo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g1020d4e4f60_1_311"/>
          <p:cNvSpPr txBox="1"/>
          <p:nvPr/>
        </p:nvSpPr>
        <p:spPr>
          <a:xfrm>
            <a:off x="7539075" y="6282100"/>
            <a:ext cx="3899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376092"/>
                </a:solidFill>
                <a:latin typeface="Open Sans"/>
                <a:ea typeface="Open Sans"/>
                <a:cs typeface="Open Sans"/>
                <a:sym typeface="Open Sans"/>
              </a:rPr>
              <a:t>sito web costellazione.airc.it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magine 2" descr="Immagine che contiene testo, nero, schermo, screenshot&#10;&#10;Descrizione generata automaticamente">
            <a:extLst>
              <a:ext uri="{FF2B5EF4-FFF2-40B4-BE49-F238E27FC236}">
                <a16:creationId xmlns:a16="http://schemas.microsoft.com/office/drawing/2014/main" id="{724F4460-1668-4ABE-1AD2-DD8D7F21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99" y="1525081"/>
            <a:ext cx="2616200" cy="3187700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82D8DF-AC32-E7DB-CBFE-C8C4E9962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600" y="1691880"/>
            <a:ext cx="2540000" cy="3187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3EC88D-0586-D17D-7B7B-49B7FDA9F85B}"/>
              </a:ext>
            </a:extLst>
          </p:cNvPr>
          <p:cNvGrpSpPr/>
          <p:nvPr/>
        </p:nvGrpSpPr>
        <p:grpSpPr>
          <a:xfrm>
            <a:off x="515720" y="1107231"/>
            <a:ext cx="11990050" cy="1080288"/>
            <a:chOff x="-312606" y="1107231"/>
            <a:chExt cx="11990050" cy="1080288"/>
          </a:xfrm>
        </p:grpSpPr>
        <p:sp>
          <p:nvSpPr>
            <p:cNvPr id="3" name="CasellaDiTesto 14">
              <a:extLst>
                <a:ext uri="{FF2B5EF4-FFF2-40B4-BE49-F238E27FC236}">
                  <a16:creationId xmlns:a16="http://schemas.microsoft.com/office/drawing/2014/main" id="{84A41A0D-317F-FA83-50A7-5F6550685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27" y="1233412"/>
              <a:ext cx="1126811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it-IT" sz="2000" b="1" dirty="0">
                  <a:solidFill>
                    <a:srgbClr val="48AEE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LA CURA</a:t>
              </a:r>
            </a:p>
            <a:p>
              <a:pPr algn="just" eaLnBrk="1" hangingPunct="1"/>
              <a:r>
                <a:rPr lang="it-IT" sz="18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https://costellazione.airc.it/</a:t>
              </a:r>
              <a:endPara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 eaLnBrk="1" hangingPunct="1"/>
              <a:endParaRPr lang="it-IT" altLang="it-IT" sz="16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48A8278-B059-2B41-C7CB-8FDAA281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31" t="13620" r="10136" b="10302"/>
            <a:stretch/>
          </p:blipFill>
          <p:spPr>
            <a:xfrm>
              <a:off x="-312606" y="1107231"/>
              <a:ext cx="721933" cy="7560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A513ED2-5129-8399-D551-0F504B901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772" y="1976789"/>
            <a:ext cx="6434455" cy="4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3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3EC88D-0586-D17D-7B7B-49B7FDA9F85B}"/>
              </a:ext>
            </a:extLst>
          </p:cNvPr>
          <p:cNvGrpSpPr/>
          <p:nvPr/>
        </p:nvGrpSpPr>
        <p:grpSpPr>
          <a:xfrm>
            <a:off x="515720" y="1107231"/>
            <a:ext cx="11990050" cy="1080288"/>
            <a:chOff x="-312606" y="1107231"/>
            <a:chExt cx="11990050" cy="1080288"/>
          </a:xfrm>
        </p:grpSpPr>
        <p:sp>
          <p:nvSpPr>
            <p:cNvPr id="3" name="CasellaDiTesto 14">
              <a:extLst>
                <a:ext uri="{FF2B5EF4-FFF2-40B4-BE49-F238E27FC236}">
                  <a16:creationId xmlns:a16="http://schemas.microsoft.com/office/drawing/2014/main" id="{84A41A0D-317F-FA83-50A7-5F6550685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27" y="1233412"/>
              <a:ext cx="1126811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it-IT" sz="2000" b="1" dirty="0">
                  <a:solidFill>
                    <a:srgbClr val="48AEE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LA CURA</a:t>
              </a:r>
            </a:p>
            <a:p>
              <a:pPr algn="just" eaLnBrk="1" hangingPunct="1"/>
              <a:r>
                <a:rPr lang="it-IT" sz="18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https://costellazione.airc.it/</a:t>
              </a:r>
              <a:endPara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 eaLnBrk="1" hangingPunct="1"/>
              <a:endParaRPr lang="it-IT" altLang="it-IT" sz="16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48A8278-B059-2B41-C7CB-8FDAA281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31" t="13620" r="10136" b="10302"/>
            <a:stretch/>
          </p:blipFill>
          <p:spPr>
            <a:xfrm>
              <a:off x="-312606" y="1107231"/>
              <a:ext cx="721933" cy="7560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A513ED2-5129-8399-D551-0F504B901C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29656" y="1976789"/>
            <a:ext cx="6332687" cy="4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944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3EC88D-0586-D17D-7B7B-49B7FDA9F85B}"/>
              </a:ext>
            </a:extLst>
          </p:cNvPr>
          <p:cNvGrpSpPr/>
          <p:nvPr/>
        </p:nvGrpSpPr>
        <p:grpSpPr>
          <a:xfrm>
            <a:off x="515720" y="1107231"/>
            <a:ext cx="11990050" cy="1080288"/>
            <a:chOff x="-312606" y="1107231"/>
            <a:chExt cx="11990050" cy="1080288"/>
          </a:xfrm>
        </p:grpSpPr>
        <p:sp>
          <p:nvSpPr>
            <p:cNvPr id="3" name="CasellaDiTesto 14">
              <a:extLst>
                <a:ext uri="{FF2B5EF4-FFF2-40B4-BE49-F238E27FC236}">
                  <a16:creationId xmlns:a16="http://schemas.microsoft.com/office/drawing/2014/main" id="{84A41A0D-317F-FA83-50A7-5F6550685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27" y="1233412"/>
              <a:ext cx="1126811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it-IT" sz="2000" b="1" dirty="0">
                  <a:solidFill>
                    <a:srgbClr val="48AEE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LA CURA</a:t>
              </a:r>
            </a:p>
            <a:p>
              <a:pPr algn="just" eaLnBrk="1" hangingPunct="1"/>
              <a:r>
                <a:rPr lang="it-IT" sz="18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https://costellazione.airc.it/</a:t>
              </a:r>
              <a:endPara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 eaLnBrk="1" hangingPunct="1"/>
              <a:endParaRPr lang="it-IT" altLang="it-IT" sz="16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48A8278-B059-2B41-C7CB-8FDAA281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31" t="13620" r="10136" b="10302"/>
            <a:stretch/>
          </p:blipFill>
          <p:spPr>
            <a:xfrm>
              <a:off x="-312606" y="1107231"/>
              <a:ext cx="721933" cy="7560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A513ED2-5129-8399-D551-0F504B901C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31260" y="1976789"/>
            <a:ext cx="6329478" cy="4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1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3EC88D-0586-D17D-7B7B-49B7FDA9F85B}"/>
              </a:ext>
            </a:extLst>
          </p:cNvPr>
          <p:cNvGrpSpPr/>
          <p:nvPr/>
        </p:nvGrpSpPr>
        <p:grpSpPr>
          <a:xfrm>
            <a:off x="515720" y="1107231"/>
            <a:ext cx="11990050" cy="1080288"/>
            <a:chOff x="-312606" y="1107231"/>
            <a:chExt cx="11990050" cy="1080288"/>
          </a:xfrm>
        </p:grpSpPr>
        <p:sp>
          <p:nvSpPr>
            <p:cNvPr id="3" name="CasellaDiTesto 14">
              <a:extLst>
                <a:ext uri="{FF2B5EF4-FFF2-40B4-BE49-F238E27FC236}">
                  <a16:creationId xmlns:a16="http://schemas.microsoft.com/office/drawing/2014/main" id="{84A41A0D-317F-FA83-50A7-5F6550685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27" y="1233412"/>
              <a:ext cx="1126811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it-IT" sz="2000" b="1" dirty="0">
                  <a:solidFill>
                    <a:srgbClr val="48AEE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LA CURA</a:t>
              </a:r>
            </a:p>
            <a:p>
              <a:pPr algn="just" eaLnBrk="1" hangingPunct="1"/>
              <a:r>
                <a:rPr lang="it-IT" sz="18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https://costellazione.airc.it/</a:t>
              </a:r>
              <a:endPara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 eaLnBrk="1" hangingPunct="1"/>
              <a:endParaRPr lang="it-IT" altLang="it-IT" sz="16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48A8278-B059-2B41-C7CB-8FDAA281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31" t="13620" r="10136" b="10302"/>
            <a:stretch/>
          </p:blipFill>
          <p:spPr>
            <a:xfrm>
              <a:off x="-312606" y="1107231"/>
              <a:ext cx="721933" cy="756000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63095E29-A2CB-715A-628D-BF49DAC9D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222" y="1369575"/>
            <a:ext cx="3706978" cy="5412319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015BAF42-9529-31AC-3D8B-A61905DE50AC}"/>
              </a:ext>
            </a:extLst>
          </p:cNvPr>
          <p:cNvSpPr/>
          <p:nvPr/>
        </p:nvSpPr>
        <p:spPr>
          <a:xfrm>
            <a:off x="6839339" y="2836506"/>
            <a:ext cx="1483567" cy="32657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70643C9-F392-E468-6C26-9113F0E2420D}"/>
              </a:ext>
            </a:extLst>
          </p:cNvPr>
          <p:cNvCxnSpPr>
            <a:cxnSpLocks/>
          </p:cNvCxnSpPr>
          <p:nvPr/>
        </p:nvCxnSpPr>
        <p:spPr>
          <a:xfrm flipH="1">
            <a:off x="8322906" y="2995126"/>
            <a:ext cx="69111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2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C3EC88D-0586-D17D-7B7B-49B7FDA9F85B}"/>
              </a:ext>
            </a:extLst>
          </p:cNvPr>
          <p:cNvGrpSpPr/>
          <p:nvPr/>
        </p:nvGrpSpPr>
        <p:grpSpPr>
          <a:xfrm>
            <a:off x="515720" y="1107231"/>
            <a:ext cx="11990050" cy="1080288"/>
            <a:chOff x="-312606" y="1107231"/>
            <a:chExt cx="11990050" cy="1080288"/>
          </a:xfrm>
        </p:grpSpPr>
        <p:sp>
          <p:nvSpPr>
            <p:cNvPr id="3" name="CasellaDiTesto 14">
              <a:extLst>
                <a:ext uri="{FF2B5EF4-FFF2-40B4-BE49-F238E27FC236}">
                  <a16:creationId xmlns:a16="http://schemas.microsoft.com/office/drawing/2014/main" id="{84A41A0D-317F-FA83-50A7-5F6550685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327" y="1233412"/>
              <a:ext cx="1126811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it-IT" sz="2000" b="1" dirty="0">
                  <a:solidFill>
                    <a:srgbClr val="48AEE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LA CURA</a:t>
              </a:r>
            </a:p>
            <a:p>
              <a:pPr algn="just" eaLnBrk="1" hangingPunct="1"/>
              <a:r>
                <a:rPr lang="it-IT" sz="18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https://costellazione.airc.it/</a:t>
              </a:r>
              <a:endPara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just" eaLnBrk="1" hangingPunct="1"/>
              <a:endParaRPr lang="it-IT" altLang="it-IT" sz="16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48A8278-B059-2B41-C7CB-8FDAA281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31" t="13620" r="10136" b="10302"/>
            <a:stretch/>
          </p:blipFill>
          <p:spPr>
            <a:xfrm>
              <a:off x="-312606" y="1107231"/>
              <a:ext cx="721933" cy="756000"/>
            </a:xfrm>
            <a:prstGeom prst="rect">
              <a:avLst/>
            </a:prstGeom>
          </p:spPr>
        </p:pic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3A513ED2-5129-8399-D551-0F504B901C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46031" y="1976789"/>
            <a:ext cx="6299935" cy="4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35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66C1B6-DF16-03E7-1A4E-BAA02622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48138" y="1210485"/>
            <a:ext cx="7627088" cy="47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45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IL DONO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11347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attività proposte su questa parola consentono di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lavorare sull’attenzione verso sé e verso gli altri;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sperimentare e far comprendere il «prendersi cura» dell’altro;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 comprendere cosa significhi «contribuire al benessere» degli altri, i concetti di generosità e solidarietà;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sviluppare relazioni positive e cooperative con gli altri;</a:t>
            </a:r>
          </a:p>
          <a:p>
            <a:pPr marL="285750" indent="-285750" algn="l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favorire supporto reciproco, condivisione, inclusività.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66C1B6-DF16-03E7-1A4E-BAA02622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06313" y="3848504"/>
            <a:ext cx="4500453" cy="2926206"/>
          </a:xfrm>
          <a:prstGeom prst="rect">
            <a:avLst/>
          </a:prstGeom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F0F9B6EF-BF63-A5EE-3750-91470A1156F2}"/>
              </a:ext>
            </a:extLst>
          </p:cNvPr>
          <p:cNvSpPr/>
          <p:nvPr/>
        </p:nvSpPr>
        <p:spPr>
          <a:xfrm>
            <a:off x="3130738" y="3883143"/>
            <a:ext cx="285562" cy="419100"/>
          </a:xfrm>
          <a:prstGeom prst="downArrow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99B444-3D64-A7BC-46A2-ED84729D1B8B}"/>
              </a:ext>
            </a:extLst>
          </p:cNvPr>
          <p:cNvSpPr txBox="1"/>
          <p:nvPr/>
        </p:nvSpPr>
        <p:spPr>
          <a:xfrm>
            <a:off x="1317217" y="4390072"/>
            <a:ext cx="4004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COMPETENZE EMOTIVE E RELAZIONALI</a:t>
            </a:r>
          </a:p>
        </p:txBody>
      </p:sp>
    </p:spTree>
    <p:extLst>
      <p:ext uri="{BB962C8B-B14F-4D97-AF65-F5344CB8AC3E}">
        <p14:creationId xmlns:p14="http://schemas.microsoft.com/office/powerpoint/2010/main" val="360942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IL DONO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30922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Traduzione operativa del dono con la campagna AIRC «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Cancro io ti boccio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</a:t>
            </a:r>
            <a:b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si affianca all’iniziativa </a:t>
            </a:r>
            <a:b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«Le arance della salute».</a:t>
            </a:r>
          </a:p>
          <a:p>
            <a:pPr algn="l"/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https://cancroiotiboccio.airc.it/</a:t>
            </a:r>
            <a:endParaRPr lang="it-IT" sz="1600" u="sng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https://scuola.airc.it/cancro_io_ti_boccio.asp</a:t>
            </a:r>
            <a:endParaRPr lang="it-IT" sz="1600" u="sng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8E3702-2ABD-FD8C-2C94-CB4B3C6FD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029" y="1241863"/>
            <a:ext cx="8018415" cy="55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0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IL DONO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6720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bambini e le bambine sperimentano in prima persona che donare è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reciprocità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anche una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sensazione personale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se anche l’altro non ricambia, non ci dà nulla o non fa nulla, a noi rimane la sensazione di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benessere data dall’aver fatto un gesto gentile o una cosa utile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questo può essere ampliato al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benessere collettivo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al fare la propria parte per contribuire al benessere di molti.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8E3702-2ABD-FD8C-2C94-CB4B3C6FD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444" y="1561925"/>
            <a:ext cx="4320000" cy="29808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4687F4-FA77-ABBE-ABD0-DC95DB885A90}"/>
              </a:ext>
            </a:extLst>
          </p:cNvPr>
          <p:cNvSpPr txBox="1"/>
          <p:nvPr/>
        </p:nvSpPr>
        <p:spPr>
          <a:xfrm>
            <a:off x="3997236" y="4982737"/>
            <a:ext cx="6720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 sito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https://costellazione.airc.it/</a:t>
            </a:r>
            <a:endParaRPr lang="it-IT" sz="16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 può approfondire il lavoro con un’attività sul calligramma.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371898-72EA-FED2-26B3-2D3BF5DB8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975" y="4860624"/>
            <a:ext cx="783261" cy="8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33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SUGGERIMENTI E SPUNTI OPERATIVI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1082504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Attività sul riconoscimento delle emozioni proprie e altrui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Giochi di abbinamento di carte con determinate espressioni facciali e con nome dell’emozione corrispondente.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Mimare emozioni specifiche.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Creare delle scenette su contenuti emotivi forniti dall’insegnante.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Proporre la lettura di albi illustrati, brani di narrativa per ragazzi o la visione di corti, di spezzoni di film e – in base all’età – anche con l’ascolto di canzoni che i bambini/e conoscono e possono proporre loro stessi, per guidare la riflessione sulle emozioni espresse/descritte, sui contesti in cui emergono, sulle conseguenze e sulle soluzioni.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20d4e4f60_1_30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g1020d4e4f60_1_302"/>
          <p:cNvSpPr txBox="1">
            <a:spLocks noGrp="1"/>
          </p:cNvSpPr>
          <p:nvPr>
            <p:ph type="title"/>
          </p:nvPr>
        </p:nvSpPr>
        <p:spPr>
          <a:xfrm>
            <a:off x="450300" y="262000"/>
            <a:ext cx="107208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sz="3200"/>
              <a:t>“Scatola Generosa” e “Festa della Costellazione”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g1020d4e4f60_1_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020d4e4f60_1_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5152" y="45200"/>
            <a:ext cx="827775" cy="8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019110-B095-18C8-9723-8A2583D0E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121" y="1304225"/>
            <a:ext cx="2634579" cy="4264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202542-175B-2E03-17DA-83C213BF2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8481" y="1304225"/>
            <a:ext cx="3976695" cy="49112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ESEMPI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508001" y="2065982"/>
            <a:ext cx="37569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 err="1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Emozionario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Nord Sud Edizioni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colori delle emozioni,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Gribaudo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piaci (quasi sempre),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Gribaudo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L’alfabeto dei sentimenti,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Fatatrac</a:t>
            </a:r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buco,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Gribaudo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9340D6-A1E5-8FD5-4C90-562ABA166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919" y="2346382"/>
            <a:ext cx="2475818" cy="26338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6A9108-27CB-5063-FB1F-3839089CC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0760" y="3608647"/>
            <a:ext cx="2133584" cy="25520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D3CDAC4-DABD-22FB-22BA-D582B4027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223" y="1527605"/>
            <a:ext cx="1905000" cy="16383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8A8235-2AF0-585F-F913-E15CE98AD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0291" y="2023589"/>
            <a:ext cx="2476500" cy="24765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0245E8E-F59F-8A76-DC85-5E80093D7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001" y="4093196"/>
            <a:ext cx="2344097" cy="23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9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SUGGERIMENTI E SPUNTI OPERATIVI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108250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Attività sulla cooperazione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ealizzare qualcosa insieme, in cui ognuno fornisce il proprio contributo, a partire dal classico lavoro di gruppo per una ricerca/presentazione su un argomento, fino a attività pensate appositamente, come creare un oggetto insieme, in gruppo senza dare indicazioni specifiche su come il gruppo si organizza – quindi il gruppo si organizza autonomamente – o fornendo indicazioni, per esempio realizzare l’oggetto a staffetta o affidando a ogni allievo/a ruoli specifici.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Scrivere un testo collettivo, in cui ognuno compone una parte tenendo conto di quella prodotta dagli altri.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isolvere un problema, in cui «a staffetta» ognuno svolge un passaggio.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SUGGERIMENTI E SPUNTI OPERATIVI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428217" y="1924350"/>
            <a:ext cx="108250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Attività sull’empatia </a:t>
            </a: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Giochi e attività per «mettersi nei panni dell’altro», per comprendere cosa prova l’altro e quindi trovare un modo per relazionarsi con l’altro in modo funzionale.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Leggere brani o mostrare corti o spezzoni di film in cui possano scoprire e osservare comportamenti empatici, su cui poi guidare la riflessione.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medesimarsi nel protagonista di una situazione problematica – fornita dall’insegnante o proposte dai bambini –, raccontando come si sentirebbe, cosa proverebbe, quali emozioni sentirebbe ecc. per rilevare che le stesse situazioni possono far sperimentare emozioni diverse e possono elicitare risposte differenti.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Attività di riflessione, a partire da situazioni vissute in classe o riportate dai bambini e dalle bambine, per scoprire come ci si sente ad «aiutare l’altro» e che cosa si può fare praticamente per fornire il proprio aiuto (fare una gentilezza, dire parole gentili, confortare, condividere…), sull’importanza dell’ascolto per comprendere l’altro e i suoi bisogni, mettersi nei suoi panni e quindi poterlo aiutare nella modalità più utile e funzionale. </a:t>
            </a:r>
          </a:p>
          <a:p>
            <a:pPr marL="285750" indent="-285750">
              <a:buClr>
                <a:srgbClr val="376092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ESEMPI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2758440" y="1924350"/>
            <a:ext cx="849482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 Out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riflettere su cosa sia e come sia l’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empatia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sulle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caratteristiche di una risposta empatica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possiamo mostrare lo spezzone del film di animazione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 Out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cui Gioia e Tristezza cercano di consolare Bing Bong quando perde il suo amico-razzo.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Possiamo guidare la riflessione con domande come: «Cosa fa gioia per aiutare Bing Bong?», «Cosa fa Tristezza?», facendo rilevare ai bambini e alle bambine le caratteristiche dei due stili di comportamento, in termini sia di comportamento verbale, sia non verbale. 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base all’età e alle caratteristiche della classe, si possono far rivedere i punti in cui emergono questi aspetti e farli notare ai bambini oppure chiedere a loro di raccontarci cosa hanno notato, quali parole usa Gioia e quali Tristezza, cosa fa Gioia e cosa Tristezza, come si muovono, quale postura adottano e così via…</a:t>
            </a:r>
          </a:p>
          <a:p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B0F5D3-6BDC-8C92-CA71-601F6184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916" y="5144825"/>
            <a:ext cx="2847975" cy="1600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4BF143-C89F-3B01-7D1C-9B80A899D4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41736" y="1962947"/>
            <a:ext cx="1957075" cy="2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ESEMPI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2648137" y="1924350"/>
            <a:ext cx="86051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riflettere sulla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comunicazione efficace e sull’ascolto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si può mostrare la scena di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cui Russell bussa alla porta di Carl offrendosi di aiutarlo. 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 possiamo guidare i bambini a riflettere sul tipo di comunicazione che usa Russell e su quella di Carl e poi su come sia l’ascolto di Russell, per poi invitarli a pensare a cosa avrebbe potuto fare di diverso Russell, a quali modalità avrebbe potuto usare per una comunicazione più efficace.</a:t>
            </a:r>
            <a:endParaRPr lang="it-IT" sz="16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DCB150-DB6C-D9CD-9D05-AE16B2923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30" b="8472"/>
          <a:stretch/>
        </p:blipFill>
        <p:spPr>
          <a:xfrm>
            <a:off x="6950699" y="3815143"/>
            <a:ext cx="4572000" cy="27808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B0B2231-5DD2-3245-33CC-9E33B904B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36" y="1924350"/>
            <a:ext cx="1957075" cy="29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7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ESEMPI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2468F1B-F666-95AC-460A-7282E409F879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32D7A7-6CA1-7384-6B9F-5D9F640278E8}"/>
              </a:ext>
            </a:extLst>
          </p:cNvPr>
          <p:cNvSpPr txBox="1"/>
          <p:nvPr/>
        </p:nvSpPr>
        <p:spPr>
          <a:xfrm>
            <a:off x="2647210" y="1924350"/>
            <a:ext cx="83729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Bridge</a:t>
            </a:r>
          </a:p>
          <a:p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riflettere sulla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comunicazione efficac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e sulla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soluzione dei conflitti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possiamo mostrare il corto di animazione </a:t>
            </a:r>
            <a:r>
              <a:rPr lang="it-IT" sz="16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Bridge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cui i protagonisti manifestano differenti stili di risposta, e guidare i bambini a rilevare quelli disfunzionali e quelli funzionali. </a:t>
            </a: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Possiamo chiedere loro come si sarebbero sentiti nei panni di uno dei personaggi (orso, alce, coniglietto, procione), come si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sarebbero 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comportati e cosa avrebbero potuto fare per risolvere la situazione in modo diverso. </a:t>
            </a:r>
          </a:p>
          <a:p>
            <a:endParaRPr lang="it-IT" sz="1600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7DCB150-DB6C-D9CD-9D05-AE16B29237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26" r="10126"/>
          <a:stretch/>
        </p:blipFill>
        <p:spPr>
          <a:xfrm>
            <a:off x="6950699" y="3815143"/>
            <a:ext cx="4572000" cy="27808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B0B2231-5DD2-3245-33CC-9E33B904B7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1997" y="1985310"/>
            <a:ext cx="2329103" cy="10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63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49568dc15_0_23"/>
          <p:cNvSpPr txBox="1">
            <a:spLocks noGrp="1"/>
          </p:cNvSpPr>
          <p:nvPr>
            <p:ph type="title"/>
          </p:nvPr>
        </p:nvSpPr>
        <p:spPr>
          <a:xfrm>
            <a:off x="153650" y="318488"/>
            <a:ext cx="94026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dirty="0"/>
              <a:t>Per approfondire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3" name="Google Shape;383;g1049568dc15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049568dc15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4">
            <a:extLst>
              <a:ext uri="{FF2B5EF4-FFF2-40B4-BE49-F238E27FC236}">
                <a16:creationId xmlns:a16="http://schemas.microsoft.com/office/drawing/2014/main" id="{9A83CB6C-8027-9306-30DC-4DD1C29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69" y="1216299"/>
            <a:ext cx="10800000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BIBLIOGRAFIA</a:t>
            </a:r>
            <a:endParaRPr lang="it-IT" altLang="it-IT" sz="1800" b="1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AGIA. Autorità Garante per l’Infanzia e l’Adolescenza, &amp; ISS. Istituto Superiore di Sanità (2022).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Pandemia, </a:t>
            </a:r>
            <a:r>
              <a:rPr lang="it-IT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neurosviluppo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salute mentale di bambini e ragazzi.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www.epicentro.iss.it/mentale/documento-agia-iss-2022#:~:text=Si%20%C3%A8%20assistito%20a%20un,e%20dei%20casi%20di%20abbandono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https://www.garanteinfanzia.org/sites/default/files/2022-05/pandemia-neurosviluppo-salute-mentale.pdf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 Nazionale di documentazione e analisi 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l’infanzia e l’adolescenza (2022)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b="0" i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L’impatto della pandemia sulla vita di bambini e ragazzi, indagine Istat</a:t>
            </a:r>
            <a:r>
              <a:rPr lang="it-IT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http://www.minori.gov.it/it/node/8084 </a:t>
            </a:r>
            <a:endParaRPr lang="it-IT" b="0" i="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Nuovo, S. (2021).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Competenze trasversali e life skills: si possono insegnare a scuola?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Psicologia e scuola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10-15.</a:t>
            </a: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Pietro, M., &amp; </a:t>
            </a: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Dacomo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 (2007).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Giochi e attività sulle emozion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Trento: Erickson.</a:t>
            </a: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DoRS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Centro Regionale di Documentazione per la Promozione della Salute (2012).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Glossario OMS della Promozione della Salute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www.dors.it/documentazione/testo/201303/OMS_Glossario%201998_Italiano.pdf 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Galimberti, U. (2002).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 analfabeti emotivi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www.feltrinellieditore.it/news/2002/10/08/umberto-galimberti-gli-analfabeti-delle-emozioni-431/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Galimberti, U. (2009).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miti del nostro tempo.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Milano: Feltrinelli. </a:t>
            </a: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it-IT" sz="1600" dirty="0"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49568dc15_0_23"/>
          <p:cNvSpPr txBox="1">
            <a:spLocks noGrp="1"/>
          </p:cNvSpPr>
          <p:nvPr>
            <p:ph type="title"/>
          </p:nvPr>
        </p:nvSpPr>
        <p:spPr>
          <a:xfrm>
            <a:off x="153650" y="318488"/>
            <a:ext cx="94026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dirty="0"/>
              <a:t>Per approfondire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3" name="Google Shape;383;g1049568dc15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049568dc15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4">
            <a:extLst>
              <a:ext uri="{FF2B5EF4-FFF2-40B4-BE49-F238E27FC236}">
                <a16:creationId xmlns:a16="http://schemas.microsoft.com/office/drawing/2014/main" id="{9A83CB6C-8027-9306-30DC-4DD1C29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60" y="1206968"/>
            <a:ext cx="10800000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BIBLIOGRAFIA</a:t>
            </a:r>
            <a:endParaRPr lang="it-IT" altLang="it-IT" sz="1800" b="1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Gardner, H. (2013). </a:t>
            </a:r>
            <a:r>
              <a:rPr lang="it-IT" i="1" dirty="0" err="1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Formae</a:t>
            </a:r>
            <a:r>
              <a:rPr lang="it-IT" i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mentis. Saggio sulla pluralità dell'intelligenza</a:t>
            </a:r>
            <a:r>
              <a:rPr lang="it-IT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Milano: Feltrinelli.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Gardner, H. (2022). </a:t>
            </a:r>
            <a:r>
              <a:rPr lang="it-IT" i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Educazione e sviluppo della mente. Intelligenze multiple e apprendimento</a:t>
            </a:r>
            <a:r>
              <a:rPr lang="it-IT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Trento: Erickson. </a:t>
            </a:r>
          </a:p>
          <a:p>
            <a:pPr marL="285750" indent="-285750" algn="just" eaLnBrk="1" hangingPunct="1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Goleman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D.,(1995, 2011)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Intelligenza emotiva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Rizzoli: Milano.</a:t>
            </a: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Goleman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D., (2007)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Intelligenza sociale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Rizzoli: Milano. </a:t>
            </a:r>
            <a:endParaRPr lang="it-IT" b="0" i="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INVALSI (2021).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Rilevazioni nazionali degli apprendimenti 2020-2021. I risultati in breve delle prove INVALSI 2021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https://invalsi-areaprove.cineca.it/docs/2021/Rilevazioni_Nazionali/Rapporto/14_07_2021/ Sintesi_Primi_Risultati_Prove_INVALSI_2021.pdf</a:t>
            </a:r>
            <a:endParaRPr lang="it-IT" u="sng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ISTAT. Istituto Nazionale di Statistica (2022). </a:t>
            </a:r>
            <a:r>
              <a:rPr lang="it-IT" b="0" i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Bambini e ragazzi: comportamenti, atteggiamenti e progetti futuri</a:t>
            </a:r>
            <a:r>
              <a:rPr lang="it-IT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www.istat.it/it/archivio/270127</a:t>
            </a:r>
            <a:endParaRPr lang="it-IT" b="1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Proposta di Legge 2372 (2022)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Disposizioni per la prevenzione della dispersione scolastica mediante l'introduzione sperimentale delle competenze non cognitive nel metodo didattico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www.camera.it/leg18/995?sezione=documenti&amp;tipoDoc=lavori_testo_pdl&amp;idLegislatura=18&amp;codice=leg.18.pdl.camera.2372.18PDL0093270&amp;back_to=https://www.camera.it/leg18/126?tab=2-e-leg=18-e-idDocumento=2372-e-sede=-e-tipo=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8033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49568dc15_0_23"/>
          <p:cNvSpPr txBox="1">
            <a:spLocks noGrp="1"/>
          </p:cNvSpPr>
          <p:nvPr>
            <p:ph type="title"/>
          </p:nvPr>
        </p:nvSpPr>
        <p:spPr>
          <a:xfrm>
            <a:off x="153650" y="318488"/>
            <a:ext cx="94026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3200"/>
              <a:buFont typeface="Open Sans"/>
              <a:buNone/>
            </a:pPr>
            <a:r>
              <a:rPr lang="it-IT" dirty="0"/>
              <a:t>Per approfondire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3" name="Google Shape;383;g1049568dc15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049568dc15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4">
            <a:extLst>
              <a:ext uri="{FF2B5EF4-FFF2-40B4-BE49-F238E27FC236}">
                <a16:creationId xmlns:a16="http://schemas.microsoft.com/office/drawing/2014/main" id="{9A83CB6C-8027-9306-30DC-4DD1C29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365" y="1206972"/>
            <a:ext cx="10800000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BIBLIOGRAFIA</a:t>
            </a:r>
          </a:p>
          <a:p>
            <a:pPr algn="just" eaLnBrk="1" hangingPunct="1"/>
            <a:endParaRPr lang="it-IT" altLang="it-IT" b="1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Ricci, A., &amp; Maggi, M. (2022).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L’educazione emozionale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Milano: Franco Angeli.</a:t>
            </a: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Salovey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P, &amp; Mayer, J.D. (1990).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Emotional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Intelligence. 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Imagination, Cognition, and Personality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185-211.</a:t>
            </a:r>
            <a:endParaRPr lang="it-IT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World Bank, UNESCO and UNICEF (2021).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State of the Global Education Crisis: A Path to Recovery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Washington D.C., Paris, New York: The World Bank, UNESCO, and UNICEF. </a:t>
            </a:r>
            <a:r>
              <a:rPr lang="en-US" b="0" u="sng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www.datocms-assets.com/30196/1643017789-the-state-of-the-global-education-crisis-pdf.pdf</a:t>
            </a:r>
            <a:endParaRPr lang="it-IT" b="1" u="sng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Unicef. Office of </a:t>
            </a:r>
            <a:r>
              <a:rPr lang="it-IT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Innocenti (2021).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Vite a colori: esperienze, percezioni e opinioni di </a:t>
            </a:r>
            <a:r>
              <a:rPr lang="it-IT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bambinə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it-IT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ragazzə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sulla pandemia di covid-19 in </a:t>
            </a:r>
            <a:r>
              <a:rPr lang="it-IT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italia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www.unicef-irc.org/publications/pdf/Vite-a-Colori-Esperienze-percezioni-e-opinioni-di-bambine-e-ragazze-sulla-pandemia-di-Covid-19-in-Italia.pdf</a:t>
            </a:r>
            <a:r>
              <a:rPr lang="it-IT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Valenti</a:t>
            </a: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C., &amp; </a:t>
            </a:r>
            <a:r>
              <a:rPr lang="en-US" b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Antonietti</a:t>
            </a: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 (2021)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Life skills: </a:t>
            </a:r>
            <a:r>
              <a:rPr lang="en-US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risorse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il </a:t>
            </a:r>
            <a:r>
              <a:rPr lang="en-US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futuro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Psicologia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scuola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16-21.</a:t>
            </a: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WHO. 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Health Organization</a:t>
            </a: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(1994).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skills education for children and adolescents in schools. Introduction and Guidelines to Facilitate the Development and Implementation of Life Skill </a:t>
            </a:r>
            <a:r>
              <a:rPr lang="en-US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Programmes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u="sng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http://apps.who.int/iris/bitstream/handle/10665/63552/WHO_MNH_PSF_93.7A_Rev.2.pdf;jsessionid=2781F89FDEEAE80BD2E51C897B28FFA1?sequence=1</a:t>
            </a:r>
            <a:endParaRPr lang="it-IT" u="sng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WHO. 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Health Organization</a:t>
            </a: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(1998). </a:t>
            </a:r>
            <a:r>
              <a:rPr lang="it-IT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Promotion </a:t>
            </a:r>
            <a:r>
              <a:rPr lang="it-IT" i="1" dirty="0" err="1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Glossary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www.who.int/publications/i/item/WHO-HPR-HEP-98.1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WHO. </a:t>
            </a:r>
            <a:r>
              <a:rPr lang="it-IT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Health Organization</a:t>
            </a:r>
            <a:r>
              <a:rPr lang="en-US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(2020). </a:t>
            </a:r>
            <a:r>
              <a:rPr lang="en-US" i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skills education school handbook. Prevention of noncommunicable diseases</a:t>
            </a:r>
            <a:r>
              <a:rPr lang="en-US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  <a:r>
              <a:rPr lang="it-IT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https://apps.who.int/iris/rest/bitstreams/1276896/retrieve</a:t>
            </a:r>
            <a:endParaRPr lang="it-IT" dirty="0">
              <a:solidFill>
                <a:srgbClr val="3760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41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020d4e4f60_1_319"/>
          <p:cNvSpPr txBox="1">
            <a:spLocks noGrp="1"/>
          </p:cNvSpPr>
          <p:nvPr>
            <p:ph type="body" idx="1"/>
          </p:nvPr>
        </p:nvSpPr>
        <p:spPr>
          <a:xfrm>
            <a:off x="712787" y="4182538"/>
            <a:ext cx="55329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it-IT" sz="2400" b="1"/>
              <a:t>Attendiamo domande, curiosità, richieste di  approfondimento: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it-IT" sz="2400" b="1" i="1"/>
              <a:t>SCRIVETECI IN CHAT !</a:t>
            </a:r>
            <a:endParaRPr/>
          </a:p>
        </p:txBody>
      </p:sp>
      <p:sp>
        <p:nvSpPr>
          <p:cNvPr id="514" name="Google Shape;514;g1020d4e4f60_1_319"/>
          <p:cNvSpPr txBox="1">
            <a:spLocks noGrp="1"/>
          </p:cNvSpPr>
          <p:nvPr>
            <p:ph type="title"/>
          </p:nvPr>
        </p:nvSpPr>
        <p:spPr>
          <a:xfrm>
            <a:off x="712787" y="3402430"/>
            <a:ext cx="100557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None/>
            </a:pPr>
            <a:r>
              <a:rPr lang="it-IT"/>
              <a:t>SPAZIO ALLE VOSTRE DOMANDE</a:t>
            </a:r>
            <a:endParaRPr/>
          </a:p>
        </p:txBody>
      </p:sp>
      <p:pic>
        <p:nvPicPr>
          <p:cNvPr id="515" name="Google Shape;515;g1020d4e4f60_1_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013" y="637490"/>
            <a:ext cx="1135025" cy="56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20d4e4f60_1_30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g1020d4e4f60_1_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1020d4e4f60_1_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5152" y="45200"/>
            <a:ext cx="827775" cy="8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5">
            <a:extLst>
              <a:ext uri="{FF2B5EF4-FFF2-40B4-BE49-F238E27FC236}">
                <a16:creationId xmlns:a16="http://schemas.microsoft.com/office/drawing/2014/main" id="{134101C0-0619-370D-099C-9E8CA9624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23" y="1929022"/>
            <a:ext cx="938927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it-IT" altLang="it-IT" sz="2800" b="1" dirty="0">
              <a:solidFill>
                <a:schemeClr val="accent1">
                  <a:lumMod val="75000"/>
                </a:schemeClr>
              </a:solidFill>
              <a:latin typeface="Open Sans" panose="020B0606030504020204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/>
                <a:ea typeface="SimSun" panose="02010600030101010101" pitchFamily="2" charset="-122"/>
                <a:cs typeface="Arial" panose="020B0604020202020204" pitchFamily="34" charset="0"/>
              </a:rPr>
              <a:t>PAOLA A. SACCHETTI - PSICOLOGA</a:t>
            </a:r>
          </a:p>
          <a:p>
            <a:pPr eaLnBrk="1" hangingPunct="1"/>
            <a:endParaRPr lang="it-IT" altLang="it-IT" sz="2800" b="1" dirty="0">
              <a:solidFill>
                <a:schemeClr val="accent1">
                  <a:lumMod val="75000"/>
                </a:schemeClr>
              </a:solidFill>
              <a:latin typeface="Open Sans" panose="020B0606030504020204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/>
            <a:endParaRPr lang="it-IT" altLang="it-IT" sz="2800" b="1" dirty="0">
              <a:solidFill>
                <a:schemeClr val="accent1">
                  <a:lumMod val="75000"/>
                </a:schemeClr>
              </a:solidFill>
              <a:latin typeface="Open Sans" panose="020B0606030504020204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/>
            <a:endParaRPr lang="it-IT" altLang="it-IT" sz="2800" b="1" dirty="0">
              <a:solidFill>
                <a:schemeClr val="accent1">
                  <a:lumMod val="75000"/>
                </a:schemeClr>
              </a:solidFill>
              <a:latin typeface="Open Sans" panose="020B0606030504020204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04C41A5-202E-56B6-270D-401FEB9331F0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964488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/>
              <a:t>OGGI </a:t>
            </a:r>
            <a:r>
              <a:rPr lang="it-IT" sz="3200">
                <a:solidFill>
                  <a:srgbClr val="46AADD"/>
                </a:solidFill>
                <a:ea typeface="DIN Alternate" charset="0"/>
                <a:cs typeface="DIN Alternate" charset="0"/>
              </a:rPr>
              <a:t>È CON NOI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0803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020d4e4f60_1_288"/>
          <p:cNvSpPr txBox="1">
            <a:spLocks noGrp="1"/>
          </p:cNvSpPr>
          <p:nvPr>
            <p:ph type="body" idx="1"/>
          </p:nvPr>
        </p:nvSpPr>
        <p:spPr>
          <a:xfrm>
            <a:off x="712787" y="4939596"/>
            <a:ext cx="11193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it-IT" sz="2800" b="1" i="1" dirty="0"/>
              <a:t>Sostenere le competenze emotive e relazionali dei bambini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it-IT"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it-IT"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b="1" dirty="0">
                <a:solidFill>
                  <a:schemeClr val="bg1"/>
                </a:solidFill>
              </a:rPr>
              <a:t>Dott.ssa Paola A. Sacchetti</a:t>
            </a:r>
          </a:p>
        </p:txBody>
      </p:sp>
      <p:sp>
        <p:nvSpPr>
          <p:cNvPr id="331" name="Google Shape;331;g1020d4e4f60_1_288"/>
          <p:cNvSpPr txBox="1">
            <a:spLocks noGrp="1"/>
          </p:cNvSpPr>
          <p:nvPr>
            <p:ph type="title"/>
          </p:nvPr>
        </p:nvSpPr>
        <p:spPr>
          <a:xfrm>
            <a:off x="712788" y="3113288"/>
            <a:ext cx="995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</a:pPr>
            <a:r>
              <a:rPr lang="it-IT" dirty="0"/>
              <a:t>L’EDUCAZIONE EMOZIONALE A SCUOLA</a:t>
            </a:r>
          </a:p>
        </p:txBody>
      </p:sp>
      <p:pic>
        <p:nvPicPr>
          <p:cNvPr id="332" name="Google Shape;332;g1020d4e4f60_1_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013" y="637490"/>
            <a:ext cx="1135025" cy="56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5B89B9D-876B-B840-AD0E-84DCE216777F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129" y="1645254"/>
            <a:ext cx="76454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sz="1800" b="1" dirty="0">
                <a:solidFill>
                  <a:srgbClr val="376092"/>
                </a:solidFill>
                <a:latin typeface="Open Sans" panose="020B0606030504020204"/>
                <a:ea typeface="SimSun" charset="0"/>
              </a:rPr>
              <a:t>Soste</a:t>
            </a:r>
            <a:r>
              <a:rPr lang="it-IT" sz="1800" b="1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nere</a:t>
            </a:r>
            <a:r>
              <a:rPr lang="it-IT" sz="18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sviluppare le competenze emotive e relazionali dei bambini è essenziale anche a scuola, poiché sono aspetti trasversali agli apprendimenti e al benessere del singolo e del gruppo classe. </a:t>
            </a:r>
          </a:p>
          <a:p>
            <a:pPr algn="just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 algn="just"/>
            <a:r>
              <a:rPr lang="it-IT" sz="1600" dirty="0">
                <a:solidFill>
                  <a:srgbClr val="376092"/>
                </a:solidFill>
                <a:latin typeface="Open Sans" panose="020B0606030504020204"/>
                <a:ea typeface="SimSun" charset="0"/>
                <a:cs typeface="SimSun" charset="0"/>
              </a:rPr>
              <a:t>In questo webinar parleremo quindi di Life Skills, competenze emotive e relazionali e di come sostenerle in classe, proponendo alcuni spunti operativi e suggerimenti di attività.</a:t>
            </a:r>
            <a:endParaRPr lang="it-IT" sz="16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23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49568dc15_0_32"/>
          <p:cNvSpPr txBox="1"/>
          <p:nvPr/>
        </p:nvSpPr>
        <p:spPr>
          <a:xfrm>
            <a:off x="2110129" y="6128210"/>
            <a:ext cx="160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scuola.airc.it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3" y="1505554"/>
            <a:ext cx="1126811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LIFE SKILLS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pPr>
              <a:buClr>
                <a:srgbClr val="376092"/>
              </a:buClr>
            </a:pPr>
            <a:r>
              <a:rPr lang="it-IT" sz="1600" b="0" i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Traducibili come «competenze di vita», secondo la definizione dell’Organizzazione Mondiale della Sanità (OMS), sono:</a:t>
            </a:r>
          </a:p>
          <a:p>
            <a:endParaRPr lang="it-IT" sz="1600" dirty="0">
              <a:latin typeface="Open Sans" panose="020B0606030504020204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D987E07-ADAF-7A3D-FB33-8E3A25AB705C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0BFD26-CE33-C012-7C2D-71F60C9B17A3}"/>
              </a:ext>
            </a:extLst>
          </p:cNvPr>
          <p:cNvSpPr txBox="1"/>
          <p:nvPr/>
        </p:nvSpPr>
        <p:spPr>
          <a:xfrm>
            <a:off x="2196815" y="2655714"/>
            <a:ext cx="7798369" cy="2513893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>
              <a:lnSpc>
                <a:spcPct val="110000"/>
              </a:lnSpc>
              <a:buClr>
                <a:srgbClr val="376092"/>
              </a:buClr>
            </a:pP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«le competenze che portano a comportamenti positivi e di adattamento che rendono l’individuo capace di far fronte efficacemente alle richieste e alle sfide della vita di tutti i giorni.</a:t>
            </a:r>
          </a:p>
          <a:p>
            <a:pPr algn="l">
              <a:lnSpc>
                <a:spcPct val="110000"/>
              </a:lnSpc>
            </a:pP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Descritte in questo modo, le competenze che possono rientrare tra le Life Skills sono innumerevoli e la natura e la definizione delle Life Skills si possono differenziare in base alla cultura e al contesto. </a:t>
            </a:r>
          </a:p>
          <a:p>
            <a:pPr algn="l">
              <a:lnSpc>
                <a:spcPct val="110000"/>
              </a:lnSpc>
            </a:pPr>
            <a:r>
              <a:rPr lang="it-IT" sz="1600" b="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ogni caso, analizzando il campo di studio delle Life Skills emerge l’esistenza di un nucleo fondamentale di abilità che sono alla base delle iniziative di promozione della salute e benessere di bambini e adolescenti» (WHO, 1994).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322798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049568dc15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113" y="5922615"/>
            <a:ext cx="1135025" cy="5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049568dc15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3263" y="112975"/>
            <a:ext cx="848362" cy="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4">
            <a:extLst>
              <a:ext uri="{FF2B5EF4-FFF2-40B4-BE49-F238E27FC236}">
                <a16:creationId xmlns:a16="http://schemas.microsoft.com/office/drawing/2014/main" id="{84A41A0D-317F-FA83-50A7-5F6550685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4" y="1505554"/>
            <a:ext cx="284983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48AEE2"/>
                </a:solidFill>
                <a:latin typeface="Open Sans" panose="020B0606030504020204"/>
                <a:ea typeface="SimSun" panose="02010600030101010101" pitchFamily="2" charset="-122"/>
                <a:cs typeface="Arial Narrow" panose="020B0606020202030204" pitchFamily="34" charset="0"/>
              </a:rPr>
              <a:t>LIFE SKILLS</a:t>
            </a:r>
            <a:endParaRPr lang="it-IT" sz="18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eaLnBrk="1" hangingPunct="1"/>
            <a:endParaRPr lang="it-IT" altLang="it-IT" sz="1600" b="1" dirty="0">
              <a:solidFill>
                <a:srgbClr val="48AEE2"/>
              </a:solidFill>
              <a:latin typeface="Open Sans" panose="020B0606030504020204"/>
              <a:ea typeface="SimSun" panose="02010600030101010101" pitchFamily="2" charset="-122"/>
              <a:cs typeface="Arial Narrow" panose="020B0606020202030204" pitchFamily="34" charset="0"/>
            </a:endParaRPr>
          </a:p>
          <a:p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nucleo fondamentale delle Life Skills identificato </a:t>
            </a:r>
            <a:r>
              <a:rPr lang="it-IT" sz="1600" dirty="0">
                <a:solidFill>
                  <a:srgbClr val="3760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dell’Organizzazione Mondiale della Sanità (OMS) (WHO; 1994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è costituito da </a:t>
            </a:r>
            <a:r>
              <a:rPr lang="it-IT" sz="16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competenze</a:t>
            </a:r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8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2FA82B1-4742-E80E-7A96-C20929ECA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527193"/>
              </p:ext>
            </p:extLst>
          </p:nvPr>
        </p:nvGraphicFramePr>
        <p:xfrm>
          <a:off x="2031999" y="1049788"/>
          <a:ext cx="9744117" cy="5695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4" name="Gruppo 13">
            <a:extLst>
              <a:ext uri="{FF2B5EF4-FFF2-40B4-BE49-F238E27FC236}">
                <a16:creationId xmlns:a16="http://schemas.microsoft.com/office/drawing/2014/main" id="{6408319B-CC8C-2E91-C8C7-9AB74D828CC5}"/>
              </a:ext>
            </a:extLst>
          </p:cNvPr>
          <p:cNvGrpSpPr/>
          <p:nvPr/>
        </p:nvGrpSpPr>
        <p:grpSpPr>
          <a:xfrm>
            <a:off x="6087318" y="1016360"/>
            <a:ext cx="5909054" cy="2514240"/>
            <a:chOff x="6087318" y="1016360"/>
            <a:chExt cx="5909054" cy="2514240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A29FF499-2A79-E52B-9A28-828B8FD7F6E3}"/>
                </a:ext>
              </a:extLst>
            </p:cNvPr>
            <p:cNvSpPr/>
            <p:nvPr/>
          </p:nvSpPr>
          <p:spPr>
            <a:xfrm>
              <a:off x="6087318" y="1016360"/>
              <a:ext cx="4072683" cy="2514240"/>
            </a:xfrm>
            <a:prstGeom prst="roundRect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5989196F-1A03-09EB-AA0A-DC66BCDAF6F5}"/>
                </a:ext>
              </a:extLst>
            </p:cNvPr>
            <p:cNvSpPr/>
            <p:nvPr/>
          </p:nvSpPr>
          <p:spPr>
            <a:xfrm flipH="1">
              <a:off x="10160001" y="1581659"/>
              <a:ext cx="1836371" cy="1177447"/>
            </a:xfrm>
            <a:prstGeom prst="rightArrow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rgbClr val="37609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COMPETENZE EMOTIV</a:t>
              </a:r>
              <a:r>
                <a:rPr lang="it-IT" sz="1400" b="1" dirty="0">
                  <a:solidFill>
                    <a:srgbClr val="376092"/>
                  </a:solidFill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E</a:t>
              </a:r>
              <a:endParaRPr lang="it-IT" sz="14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D1E5398-6FFC-E9B7-12B3-A4F442B96B92}"/>
              </a:ext>
            </a:extLst>
          </p:cNvPr>
          <p:cNvGrpSpPr/>
          <p:nvPr/>
        </p:nvGrpSpPr>
        <p:grpSpPr>
          <a:xfrm>
            <a:off x="6275540" y="4158641"/>
            <a:ext cx="5618316" cy="2642514"/>
            <a:chOff x="6275540" y="4158641"/>
            <a:chExt cx="5618316" cy="2642514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9BCE0432-2FF7-91F5-2C4D-EE8ACCBB0D59}"/>
                </a:ext>
              </a:extLst>
            </p:cNvPr>
            <p:cNvSpPr/>
            <p:nvPr/>
          </p:nvSpPr>
          <p:spPr>
            <a:xfrm>
              <a:off x="6275540" y="4158641"/>
              <a:ext cx="3781945" cy="264251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a destra 10">
              <a:extLst>
                <a:ext uri="{FF2B5EF4-FFF2-40B4-BE49-F238E27FC236}">
                  <a16:creationId xmlns:a16="http://schemas.microsoft.com/office/drawing/2014/main" id="{66E7903C-D92D-3302-D5F9-33AC4C6ACCFB}"/>
                </a:ext>
              </a:extLst>
            </p:cNvPr>
            <p:cNvSpPr/>
            <p:nvPr/>
          </p:nvSpPr>
          <p:spPr>
            <a:xfrm flipH="1">
              <a:off x="10057485" y="4777058"/>
              <a:ext cx="1836371" cy="1177447"/>
            </a:xfrm>
            <a:prstGeom prst="rightArrow">
              <a:avLst/>
            </a:prstGeom>
            <a:solidFill>
              <a:srgbClr val="66FF66"/>
            </a:solidFill>
            <a:ln>
              <a:solidFill>
                <a:srgbClr val="66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>
                  <a:solidFill>
                    <a:srgbClr val="376092"/>
                  </a:solidFill>
                  <a:effectLst/>
                  <a:latin typeface="Open Sans" panose="020B0606030504020204"/>
                  <a:ea typeface="SimSun" panose="02010600030101010101" pitchFamily="2" charset="-122"/>
                  <a:cs typeface="Open Sans" panose="020B0606030504020204" pitchFamily="34" charset="0"/>
                </a:rPr>
                <a:t>COMPETENZE RELAZIONALI</a:t>
              </a:r>
              <a:endParaRPr lang="it-IT" sz="1400" b="1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0419BD7-D017-3A31-1EBD-53EDD3858100}"/>
              </a:ext>
            </a:extLst>
          </p:cNvPr>
          <p:cNvSpPr/>
          <p:nvPr/>
        </p:nvSpPr>
        <p:spPr>
          <a:xfrm>
            <a:off x="3680825" y="1505554"/>
            <a:ext cx="2325708" cy="483261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F9975C6-6485-982D-EE36-8659C89DBB62}"/>
              </a:ext>
            </a:extLst>
          </p:cNvPr>
          <p:cNvSpPr/>
          <p:nvPr/>
        </p:nvSpPr>
        <p:spPr>
          <a:xfrm>
            <a:off x="1731543" y="4502001"/>
            <a:ext cx="1949282" cy="117744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rgbClr val="376092"/>
                </a:solidFill>
                <a:effectLst/>
                <a:latin typeface="Open Sans" panose="020B0606030504020204"/>
                <a:ea typeface="SimSun" panose="02010600030101010101" pitchFamily="2" charset="-122"/>
                <a:cs typeface="Open Sans" panose="020B0606030504020204" pitchFamily="34" charset="0"/>
              </a:rPr>
              <a:t>COMPETENZE COGNITIVE</a:t>
            </a:r>
            <a:endParaRPr lang="it-IT" sz="1400" b="1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F48012AB-0961-DC69-4BAF-F19C3D8208EE}"/>
              </a:ext>
            </a:extLst>
          </p:cNvPr>
          <p:cNvSpPr txBox="1">
            <a:spLocks/>
          </p:cNvSpPr>
          <p:nvPr/>
        </p:nvSpPr>
        <p:spPr>
          <a:xfrm>
            <a:off x="450296" y="261993"/>
            <a:ext cx="8490504" cy="58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8AB6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408AB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200" dirty="0"/>
              <a:t>L’EDUCAZIONE EMOZIONALE A SCUOLA</a:t>
            </a:r>
            <a:endParaRPr lang="it-IT" dirty="0"/>
          </a:p>
        </p:txBody>
      </p:sp>
      <p:sp>
        <p:nvSpPr>
          <p:cNvPr id="2" name="CasellaDiTesto 14">
            <a:extLst>
              <a:ext uri="{FF2B5EF4-FFF2-40B4-BE49-F238E27FC236}">
                <a16:creationId xmlns:a16="http://schemas.microsoft.com/office/drawing/2014/main" id="{79253CE9-6787-0562-B367-D66A88BB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84" y="3648341"/>
            <a:ext cx="29959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it-IT" sz="1600" dirty="0">
                <a:solidFill>
                  <a:srgbClr val="37609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Queste 10 competenze possono essere raggruppate in 3 aree.</a:t>
            </a:r>
            <a:endParaRPr lang="it-IT" sz="1800" dirty="0">
              <a:solidFill>
                <a:srgbClr val="37609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1600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43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2" grpId="0" animBg="1"/>
      <p:bldP spid="13" grpId="0" animBg="1"/>
      <p:bldP spid="2" grpId="0"/>
    </p:bldLst>
  </p:timing>
</p:sld>
</file>

<file path=ppt/theme/theme1.xml><?xml version="1.0" encoding="utf-8"?>
<a:theme xmlns:a="http://schemas.openxmlformats.org/drawingml/2006/main" name="COVER SENZA IMMAGINE">
  <a:themeElements>
    <a:clrScheme name="AIRC - colori istituzionali">
      <a:dk1>
        <a:srgbClr val="000000"/>
      </a:dk1>
      <a:lt1>
        <a:srgbClr val="FFFFFF"/>
      </a:lt1>
      <a:dk2>
        <a:srgbClr val="005E86"/>
      </a:dk2>
      <a:lt2>
        <a:srgbClr val="EDEDED"/>
      </a:lt2>
      <a:accent1>
        <a:srgbClr val="009FD3"/>
      </a:accent1>
      <a:accent2>
        <a:srgbClr val="DFC109"/>
      </a:accent2>
      <a:accent3>
        <a:srgbClr val="005E86"/>
      </a:accent3>
      <a:accent4>
        <a:srgbClr val="009FD3"/>
      </a:accent4>
      <a:accent5>
        <a:srgbClr val="DFC109"/>
      </a:accent5>
      <a:accent6>
        <a:srgbClr val="ECECEC"/>
      </a:accent6>
      <a:hlink>
        <a:srgbClr val="DFC109"/>
      </a:hlink>
      <a:folHlink>
        <a:srgbClr val="009F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4530</Words>
  <Application>Microsoft Office PowerPoint</Application>
  <PresentationFormat>Widescreen</PresentationFormat>
  <Paragraphs>457</Paragraphs>
  <Slides>49</Slides>
  <Notes>49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49</vt:i4>
      </vt:variant>
    </vt:vector>
  </HeadingPairs>
  <TitlesOfParts>
    <vt:vector size="59" baseType="lpstr">
      <vt:lpstr>Open Sans</vt:lpstr>
      <vt:lpstr>Symbol</vt:lpstr>
      <vt:lpstr>Lucida Sans Unicode</vt:lpstr>
      <vt:lpstr>Calibri</vt:lpstr>
      <vt:lpstr>Times New Roman</vt:lpstr>
      <vt:lpstr>Wingdings</vt:lpstr>
      <vt:lpstr>Arial</vt:lpstr>
      <vt:lpstr>Open Sans Light</vt:lpstr>
      <vt:lpstr>COVER SENZA IMMAGINE</vt:lpstr>
      <vt:lpstr>Personalizza struttura</vt:lpstr>
      <vt:lpstr>L’EDUCAZIONE EMOZIONALE A SCUOLA  Sostenere le competenze emotive e relazionali dei bambini </vt:lpstr>
      <vt:lpstr>SCUOLA.AIRC.IT</vt:lpstr>
      <vt:lpstr>UNA COSTELLAZIONE LUMINOSA</vt:lpstr>
      <vt:lpstr>“Scatola Generosa” e “Festa della Costellazione”</vt:lpstr>
      <vt:lpstr>Presentazione standard di PowerPoint</vt:lpstr>
      <vt:lpstr>L’EDUCAZIONE EMOZIONALE A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 approfondire</vt:lpstr>
      <vt:lpstr>Per approfondire</vt:lpstr>
      <vt:lpstr>Per approfondire</vt:lpstr>
      <vt:lpstr>SPAZIO ALLE VOSTRE DOMANDE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Volontari per la ricerca…si diventa!   CONIUGARE EDUCAZIONE ALLA CITTADINANZA E ALLA SALUTE IN PROGETTI TRASVERSALI PER LA PRIMARIA</dc:title>
  <dc:creator>Microsoft Office User</dc:creator>
  <cp:lastModifiedBy>Paola A. Sacchetti</cp:lastModifiedBy>
  <cp:revision>66</cp:revision>
  <dcterms:created xsi:type="dcterms:W3CDTF">2020-01-07T16:05:06Z</dcterms:created>
  <dcterms:modified xsi:type="dcterms:W3CDTF">2022-10-26T11:13:05Z</dcterms:modified>
</cp:coreProperties>
</file>